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DM Sans" pitchFamily="2" charset="0"/>
      <p:regular r:id="rId19"/>
    </p:embeddedFont>
    <p:embeddedFont>
      <p:font typeface="DM Sans Bold Italics" panose="020B0604020202020204" charset="0"/>
      <p:regular r:id="rId20"/>
    </p:embeddedFont>
    <p:embeddedFont>
      <p:font typeface="DM Sans Italics" panose="020B0604020202020204" charset="0"/>
      <p:regular r:id="rId21"/>
    </p:embeddedFont>
    <p:embeddedFont>
      <p:font typeface="Now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1325"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6.png"/><Relationship Id="rId4" Type="http://schemas.openxmlformats.org/officeDocument/2006/relationships/image" Target="../media/image23.svg"/></Relationships>
</file>

<file path=ppt/slides/_rels/slide1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22.png"/><Relationship Id="rId7"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6.png"/><Relationship Id="rId4" Type="http://schemas.openxmlformats.org/officeDocument/2006/relationships/image" Target="../media/image23.sv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6.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6.pn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 Type="http://schemas.openxmlformats.org/officeDocument/2006/relationships/image" Target="../media/image1.jpeg"/><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5.svg"/><Relationship Id="rId15" Type="http://schemas.openxmlformats.org/officeDocument/2006/relationships/image" Target="../media/image19.svg"/><Relationship Id="rId10"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13.sv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6.png"/><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descr="Gradient 3D Hexagon Shape"/>
          <p:cNvSpPr/>
          <p:nvPr/>
        </p:nvSpPr>
        <p:spPr>
          <a:xfrm rot="1748409">
            <a:off x="-1871927" y="7973496"/>
            <a:ext cx="6755091" cy="6130246"/>
          </a:xfrm>
          <a:custGeom>
            <a:avLst/>
            <a:gdLst/>
            <a:ahLst/>
            <a:cxnLst/>
            <a:rect l="l" t="t" r="r" b="b"/>
            <a:pathLst>
              <a:path w="6755091" h="6130246">
                <a:moveTo>
                  <a:pt x="0" y="0"/>
                </a:moveTo>
                <a:lnTo>
                  <a:pt x="6755092" y="0"/>
                </a:lnTo>
                <a:lnTo>
                  <a:pt x="6755092" y="6130246"/>
                </a:lnTo>
                <a:lnTo>
                  <a:pt x="0" y="6130246"/>
                </a:lnTo>
                <a:lnTo>
                  <a:pt x="0" y="0"/>
                </a:lnTo>
                <a:close/>
              </a:path>
            </a:pathLst>
          </a:custGeom>
          <a:blipFill>
            <a:blip r:embed="rId3"/>
            <a:stretch>
              <a:fillRect/>
            </a:stretch>
          </a:blipFill>
        </p:spPr>
      </p:sp>
      <p:grpSp>
        <p:nvGrpSpPr>
          <p:cNvPr id="4" name="Group 4"/>
          <p:cNvGrpSpPr/>
          <p:nvPr/>
        </p:nvGrpSpPr>
        <p:grpSpPr>
          <a:xfrm>
            <a:off x="1028700" y="1357822"/>
            <a:ext cx="8870900" cy="4943227"/>
            <a:chOff x="0" y="161925"/>
            <a:chExt cx="11827867" cy="6590969"/>
          </a:xfrm>
        </p:grpSpPr>
        <p:sp>
          <p:nvSpPr>
            <p:cNvPr id="5" name="TextBox 5"/>
            <p:cNvSpPr txBox="1"/>
            <p:nvPr/>
          </p:nvSpPr>
          <p:spPr>
            <a:xfrm>
              <a:off x="0" y="161925"/>
              <a:ext cx="11827867" cy="5413411"/>
            </a:xfrm>
            <a:prstGeom prst="rect">
              <a:avLst/>
            </a:prstGeom>
          </p:spPr>
          <p:txBody>
            <a:bodyPr lIns="0" tIns="0" rIns="0" bIns="0" rtlCol="0" anchor="t">
              <a:spAutoFit/>
            </a:bodyPr>
            <a:lstStyle/>
            <a:p>
              <a:pPr marL="0" lvl="0" indent="0">
                <a:lnSpc>
                  <a:spcPts val="10433"/>
                </a:lnSpc>
              </a:pPr>
              <a:r>
                <a:rPr lang="en-US" sz="10032">
                  <a:solidFill>
                    <a:srgbClr val="FFFAEB"/>
                  </a:solidFill>
                  <a:latin typeface="Now Bold"/>
                </a:rPr>
                <a:t>REAL ESTATE BOOKING WEBSITE</a:t>
              </a:r>
            </a:p>
          </p:txBody>
        </p:sp>
        <p:sp>
          <p:nvSpPr>
            <p:cNvPr id="6" name="TextBox 6"/>
            <p:cNvSpPr txBox="1"/>
            <p:nvPr/>
          </p:nvSpPr>
          <p:spPr>
            <a:xfrm>
              <a:off x="0" y="5889581"/>
              <a:ext cx="11827867" cy="863313"/>
            </a:xfrm>
            <a:prstGeom prst="rect">
              <a:avLst/>
            </a:prstGeom>
          </p:spPr>
          <p:txBody>
            <a:bodyPr lIns="0" tIns="0" rIns="0" bIns="0" rtlCol="0" anchor="t">
              <a:spAutoFit/>
            </a:bodyPr>
            <a:lstStyle/>
            <a:p>
              <a:pPr marL="0" lvl="0" indent="0">
                <a:lnSpc>
                  <a:spcPts val="5263"/>
                </a:lnSpc>
                <a:spcBef>
                  <a:spcPct val="0"/>
                </a:spcBef>
              </a:pPr>
              <a:endParaRPr lang="en-US" sz="3759" dirty="0">
                <a:solidFill>
                  <a:srgbClr val="FFFAEB"/>
                </a:solidFill>
                <a:latin typeface="DM Sans Italics"/>
              </a:endParaRPr>
            </a:p>
          </p:txBody>
        </p:sp>
      </p:grpSp>
      <p:sp>
        <p:nvSpPr>
          <p:cNvPr id="7" name="TextBox 7"/>
          <p:cNvSpPr txBox="1"/>
          <p:nvPr/>
        </p:nvSpPr>
        <p:spPr>
          <a:xfrm>
            <a:off x="1267131" y="7368456"/>
            <a:ext cx="7673648" cy="397919"/>
          </a:xfrm>
          <a:prstGeom prst="rect">
            <a:avLst/>
          </a:prstGeom>
        </p:spPr>
        <p:txBody>
          <a:bodyPr lIns="0" tIns="0" rIns="0" bIns="0" rtlCol="0" anchor="t">
            <a:spAutoFit/>
          </a:bodyPr>
          <a:lstStyle/>
          <a:p>
            <a:pPr marL="0" lvl="0" indent="0" algn="ctr">
              <a:lnSpc>
                <a:spcPts val="3071"/>
              </a:lnSpc>
            </a:pPr>
            <a:endParaRPr/>
          </a:p>
        </p:txBody>
      </p:sp>
      <p:grpSp>
        <p:nvGrpSpPr>
          <p:cNvPr id="8" name="Group 8"/>
          <p:cNvGrpSpPr/>
          <p:nvPr/>
        </p:nvGrpSpPr>
        <p:grpSpPr>
          <a:xfrm>
            <a:off x="11159088" y="568341"/>
            <a:ext cx="6100212" cy="9150318"/>
            <a:chOff x="0" y="0"/>
            <a:chExt cx="6350000" cy="9525000"/>
          </a:xfrm>
        </p:grpSpPr>
        <p:sp>
          <p:nvSpPr>
            <p:cNvPr id="9" name="Freeform 9"/>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50121" r="-50121"/>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a:off x="-8344763" y="4270557"/>
            <a:ext cx="17894953" cy="17894953"/>
          </a:xfrm>
          <a:custGeom>
            <a:avLst/>
            <a:gdLst/>
            <a:ahLst/>
            <a:cxnLst/>
            <a:rect l="l" t="t" r="r" b="b"/>
            <a:pathLst>
              <a:path w="17894953" h="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24620" y="-1132633"/>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sp>
      <p:sp>
        <p:nvSpPr>
          <p:cNvPr id="5" name="Freeform 5"/>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sp>
      <p:sp>
        <p:nvSpPr>
          <p:cNvPr id="6" name="Freeform 6"/>
          <p:cNvSpPr/>
          <p:nvPr/>
        </p:nvSpPr>
        <p:spPr>
          <a:xfrm>
            <a:off x="-7676284" y="3425205"/>
            <a:ext cx="17894953" cy="17894953"/>
          </a:xfrm>
          <a:custGeom>
            <a:avLst/>
            <a:gdLst/>
            <a:ahLst/>
            <a:cxnLst/>
            <a:rect l="l" t="t" r="r" b="b"/>
            <a:pathLst>
              <a:path w="17894953" h="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271192" y="2701816"/>
            <a:ext cx="14953740" cy="6839874"/>
          </a:xfrm>
          <a:custGeom>
            <a:avLst/>
            <a:gdLst/>
            <a:ahLst/>
            <a:cxnLst/>
            <a:rect l="l" t="t" r="r" b="b"/>
            <a:pathLst>
              <a:path w="14953740" h="6839874">
                <a:moveTo>
                  <a:pt x="0" y="0"/>
                </a:moveTo>
                <a:lnTo>
                  <a:pt x="14953740" y="0"/>
                </a:lnTo>
                <a:lnTo>
                  <a:pt x="14953740" y="6839875"/>
                </a:lnTo>
                <a:lnTo>
                  <a:pt x="0" y="6839875"/>
                </a:lnTo>
                <a:lnTo>
                  <a:pt x="0" y="0"/>
                </a:lnTo>
                <a:close/>
              </a:path>
            </a:pathLst>
          </a:custGeom>
          <a:blipFill>
            <a:blip r:embed="rId6"/>
            <a:stretch>
              <a:fillRect t="-7093" b="-7093"/>
            </a:stretch>
          </a:blipFill>
        </p:spPr>
      </p:sp>
      <p:sp>
        <p:nvSpPr>
          <p:cNvPr id="8" name="TextBox 8"/>
          <p:cNvSpPr txBox="1"/>
          <p:nvPr/>
        </p:nvSpPr>
        <p:spPr>
          <a:xfrm>
            <a:off x="6717601" y="415793"/>
            <a:ext cx="4838551" cy="1124887"/>
          </a:xfrm>
          <a:prstGeom prst="rect">
            <a:avLst/>
          </a:prstGeom>
        </p:spPr>
        <p:txBody>
          <a:bodyPr lIns="0" tIns="0" rIns="0" bIns="0" rtlCol="0" anchor="t">
            <a:spAutoFit/>
          </a:bodyPr>
          <a:lstStyle/>
          <a:p>
            <a:pPr algn="ctr">
              <a:lnSpc>
                <a:spcPts val="8922"/>
              </a:lnSpc>
              <a:spcBef>
                <a:spcPct val="0"/>
              </a:spcBef>
            </a:pPr>
            <a:r>
              <a:rPr lang="en-US" sz="7254">
                <a:solidFill>
                  <a:srgbClr val="FFFFFF"/>
                </a:solidFill>
                <a:latin typeface="DM Sans Italics"/>
              </a:rPr>
              <a:t>Home Page</a:t>
            </a:r>
          </a:p>
        </p:txBody>
      </p:sp>
      <p:sp>
        <p:nvSpPr>
          <p:cNvPr id="9" name="Freeform 9"/>
          <p:cNvSpPr/>
          <p:nvPr/>
        </p:nvSpPr>
        <p:spPr>
          <a:xfrm>
            <a:off x="15970726" y="-878745"/>
            <a:ext cx="3054374" cy="3050556"/>
          </a:xfrm>
          <a:custGeom>
            <a:avLst/>
            <a:gdLst/>
            <a:ahLst/>
            <a:cxnLst/>
            <a:rect l="l" t="t" r="r" b="b"/>
            <a:pathLst>
              <a:path w="3054374" h="3050556">
                <a:moveTo>
                  <a:pt x="0" y="0"/>
                </a:moveTo>
                <a:lnTo>
                  <a:pt x="3054375" y="0"/>
                </a:lnTo>
                <a:lnTo>
                  <a:pt x="3054375" y="3050556"/>
                </a:lnTo>
                <a:lnTo>
                  <a:pt x="0" y="3050556"/>
                </a:lnTo>
                <a:lnTo>
                  <a:pt x="0" y="0"/>
                </a:lnTo>
                <a:close/>
              </a:path>
            </a:pathLst>
          </a:custGeom>
          <a:blipFill>
            <a:blip r:embed="rId7"/>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descr="Orange Blur Circle Illustration"/>
          <p:cNvSpPr/>
          <p:nvPr/>
        </p:nvSpPr>
        <p:spPr>
          <a:xfrm>
            <a:off x="-8344763" y="4270557"/>
            <a:ext cx="17894953" cy="17894953"/>
          </a:xfrm>
          <a:custGeom>
            <a:avLst/>
            <a:gdLst/>
            <a:ahLst/>
            <a:cxnLst/>
            <a:rect l="l" t="t" r="r" b="b"/>
            <a:pathLst>
              <a:path w="17894953" h="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descr="Gradient 3D Circle Shape"/>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sp>
      <p:sp>
        <p:nvSpPr>
          <p:cNvPr id="5" name="Freeform 5" descr="Orange Blur Circle Illustration"/>
          <p:cNvSpPr/>
          <p:nvPr/>
        </p:nvSpPr>
        <p:spPr>
          <a:xfrm>
            <a:off x="-7676284" y="3425205"/>
            <a:ext cx="17894953" cy="17894953"/>
          </a:xfrm>
          <a:custGeom>
            <a:avLst/>
            <a:gdLst/>
            <a:ahLst/>
            <a:cxnLst/>
            <a:rect l="l" t="t" r="r" b="b"/>
            <a:pathLst>
              <a:path w="17894953" h="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2608342" y="1639269"/>
            <a:ext cx="13838001" cy="7969154"/>
          </a:xfrm>
          <a:custGeom>
            <a:avLst/>
            <a:gdLst/>
            <a:ahLst/>
            <a:cxnLst/>
            <a:rect l="l" t="t" r="r" b="b"/>
            <a:pathLst>
              <a:path w="13838001" h="7969154">
                <a:moveTo>
                  <a:pt x="0" y="0"/>
                </a:moveTo>
                <a:lnTo>
                  <a:pt x="13838001" y="0"/>
                </a:lnTo>
                <a:lnTo>
                  <a:pt x="13838001" y="7969154"/>
                </a:lnTo>
                <a:lnTo>
                  <a:pt x="0" y="7969154"/>
                </a:lnTo>
                <a:lnTo>
                  <a:pt x="0" y="0"/>
                </a:lnTo>
                <a:close/>
              </a:path>
            </a:pathLst>
          </a:custGeom>
          <a:blipFill>
            <a:blip r:embed="rId6"/>
            <a:stretch>
              <a:fillRect l="-7198" r="-780"/>
            </a:stretch>
          </a:blipFill>
        </p:spPr>
      </p:sp>
      <p:grpSp>
        <p:nvGrpSpPr>
          <p:cNvPr id="7" name="Group 7"/>
          <p:cNvGrpSpPr/>
          <p:nvPr/>
        </p:nvGrpSpPr>
        <p:grpSpPr>
          <a:xfrm>
            <a:off x="-794663" y="0"/>
            <a:ext cx="6806010" cy="2341670"/>
            <a:chOff x="0" y="0"/>
            <a:chExt cx="9074679" cy="3122226"/>
          </a:xfrm>
        </p:grpSpPr>
        <p:sp>
          <p:nvSpPr>
            <p:cNvPr id="8" name="AutoShape 8"/>
            <p:cNvSpPr/>
            <p:nvPr/>
          </p:nvSpPr>
          <p:spPr>
            <a:xfrm>
              <a:off x="0" y="0"/>
              <a:ext cx="9074679" cy="3122226"/>
            </a:xfrm>
            <a:prstGeom prst="rect">
              <a:avLst/>
            </a:prstGeom>
            <a:gradFill rotWithShape="1">
              <a:gsLst>
                <a:gs pos="0">
                  <a:srgbClr val="A6A6A6">
                    <a:alpha val="100000"/>
                  </a:srgbClr>
                </a:gs>
                <a:gs pos="100000">
                  <a:srgbClr val="FFFFFF">
                    <a:alpha val="100000"/>
                  </a:srgbClr>
                </a:gs>
              </a:gsLst>
              <a:lin ang="0"/>
            </a:gradFill>
          </p:spPr>
        </p:sp>
        <p:sp>
          <p:nvSpPr>
            <p:cNvPr id="9" name="AutoShape 9"/>
            <p:cNvSpPr/>
            <p:nvPr/>
          </p:nvSpPr>
          <p:spPr>
            <a:xfrm>
              <a:off x="217663" y="327662"/>
              <a:ext cx="8463044" cy="78588"/>
            </a:xfrm>
            <a:prstGeom prst="rect">
              <a:avLst/>
            </a:prstGeom>
            <a:solidFill>
              <a:srgbClr val="FFFFFF"/>
            </a:solidFill>
          </p:spPr>
        </p:sp>
        <p:sp>
          <p:nvSpPr>
            <p:cNvPr id="10" name="TextBox 10"/>
            <p:cNvSpPr txBox="1"/>
            <p:nvPr/>
          </p:nvSpPr>
          <p:spPr>
            <a:xfrm>
              <a:off x="1888739" y="877834"/>
              <a:ext cx="6727031" cy="1903572"/>
            </a:xfrm>
            <a:prstGeom prst="rect">
              <a:avLst/>
            </a:prstGeom>
          </p:spPr>
          <p:txBody>
            <a:bodyPr lIns="0" tIns="0" rIns="0" bIns="0" rtlCol="0" anchor="t">
              <a:spAutoFit/>
            </a:bodyPr>
            <a:lstStyle/>
            <a:p>
              <a:pPr marL="0" lvl="0" indent="0">
                <a:lnSpc>
                  <a:spcPts val="5690"/>
                </a:lnSpc>
              </a:pPr>
              <a:r>
                <a:rPr lang="en-US" sz="4781">
                  <a:solidFill>
                    <a:srgbClr val="04001E"/>
                  </a:solidFill>
                  <a:latin typeface="DM Sans Italics"/>
                </a:rPr>
                <a:t>Login and Sign up Page</a:t>
              </a:r>
            </a:p>
          </p:txBody>
        </p:sp>
      </p:grpSp>
      <p:sp>
        <p:nvSpPr>
          <p:cNvPr id="11" name="Freeform 11"/>
          <p:cNvSpPr/>
          <p:nvPr/>
        </p:nvSpPr>
        <p:spPr>
          <a:xfrm rot="-5400000">
            <a:off x="13652397" y="4348000"/>
            <a:ext cx="6648668" cy="565137"/>
          </a:xfrm>
          <a:custGeom>
            <a:avLst/>
            <a:gdLst/>
            <a:ahLst/>
            <a:cxnLst/>
            <a:rect l="l" t="t" r="r" b="b"/>
            <a:pathLst>
              <a:path w="6648668" h="565137">
                <a:moveTo>
                  <a:pt x="0" y="0"/>
                </a:moveTo>
                <a:lnTo>
                  <a:pt x="6648669" y="0"/>
                </a:lnTo>
                <a:lnTo>
                  <a:pt x="6648669" y="565137"/>
                </a:lnTo>
                <a:lnTo>
                  <a:pt x="0" y="5651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731998" y="7954903"/>
            <a:ext cx="2990301" cy="2986563"/>
          </a:xfrm>
          <a:custGeom>
            <a:avLst/>
            <a:gdLst/>
            <a:ahLst/>
            <a:cxnLst/>
            <a:rect l="l" t="t" r="r" b="b"/>
            <a:pathLst>
              <a:path w="2990301" h="2986563">
                <a:moveTo>
                  <a:pt x="0" y="0"/>
                </a:moveTo>
                <a:lnTo>
                  <a:pt x="2990301" y="0"/>
                </a:lnTo>
                <a:lnTo>
                  <a:pt x="2990301" y="2986563"/>
                </a:lnTo>
                <a:lnTo>
                  <a:pt x="0" y="2986563"/>
                </a:lnTo>
                <a:lnTo>
                  <a:pt x="0" y="0"/>
                </a:lnTo>
                <a:close/>
              </a:path>
            </a:pathLst>
          </a:custGeom>
          <a:blipFill>
            <a:blip r:embed="rId9"/>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descr="Gradient 3D Circle Shape"/>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3"/>
            <a:stretch>
              <a:fillRect/>
            </a:stretch>
          </a:blipFill>
        </p:spPr>
      </p:sp>
      <p:sp>
        <p:nvSpPr>
          <p:cNvPr id="4" name="Freeform 4"/>
          <p:cNvSpPr/>
          <p:nvPr/>
        </p:nvSpPr>
        <p:spPr>
          <a:xfrm>
            <a:off x="2176837" y="1651246"/>
            <a:ext cx="14029383" cy="7607054"/>
          </a:xfrm>
          <a:custGeom>
            <a:avLst/>
            <a:gdLst/>
            <a:ahLst/>
            <a:cxnLst/>
            <a:rect l="l" t="t" r="r" b="b"/>
            <a:pathLst>
              <a:path w="14029383" h="7607054">
                <a:moveTo>
                  <a:pt x="0" y="0"/>
                </a:moveTo>
                <a:lnTo>
                  <a:pt x="14029383" y="0"/>
                </a:lnTo>
                <a:lnTo>
                  <a:pt x="14029383" y="7607054"/>
                </a:lnTo>
                <a:lnTo>
                  <a:pt x="0" y="7607054"/>
                </a:lnTo>
                <a:lnTo>
                  <a:pt x="0" y="0"/>
                </a:lnTo>
                <a:close/>
              </a:path>
            </a:pathLst>
          </a:custGeom>
          <a:blipFill>
            <a:blip r:embed="rId4"/>
            <a:stretch>
              <a:fillRect l="-6777" r="-1101"/>
            </a:stretch>
          </a:blipFill>
        </p:spPr>
      </p:sp>
      <p:sp>
        <p:nvSpPr>
          <p:cNvPr id="5" name="AutoShape 5"/>
          <p:cNvSpPr/>
          <p:nvPr/>
        </p:nvSpPr>
        <p:spPr>
          <a:xfrm flipV="1">
            <a:off x="17254538" y="0"/>
            <a:ext cx="0" cy="10287000"/>
          </a:xfrm>
          <a:prstGeom prst="line">
            <a:avLst/>
          </a:prstGeom>
          <a:ln w="9525" cap="flat">
            <a:solidFill>
              <a:srgbClr val="048AFF"/>
            </a:solidFill>
            <a:prstDash val="solid"/>
            <a:headEnd type="none" w="sm" len="sm"/>
            <a:tailEnd type="none" w="sm" len="sm"/>
          </a:ln>
        </p:spPr>
      </p:sp>
      <p:sp>
        <p:nvSpPr>
          <p:cNvPr id="6" name="TextBox 6"/>
          <p:cNvSpPr txBox="1"/>
          <p:nvPr/>
        </p:nvSpPr>
        <p:spPr>
          <a:xfrm>
            <a:off x="593886" y="275765"/>
            <a:ext cx="6105674" cy="752935"/>
          </a:xfrm>
          <a:prstGeom prst="rect">
            <a:avLst/>
          </a:prstGeom>
        </p:spPr>
        <p:txBody>
          <a:bodyPr lIns="0" tIns="0" rIns="0" bIns="0" rtlCol="0" anchor="t">
            <a:spAutoFit/>
          </a:bodyPr>
          <a:lstStyle/>
          <a:p>
            <a:pPr algn="ctr">
              <a:lnSpc>
                <a:spcPts val="6001"/>
              </a:lnSpc>
              <a:spcBef>
                <a:spcPct val="0"/>
              </a:spcBef>
            </a:pPr>
            <a:r>
              <a:rPr lang="en-US" sz="4879">
                <a:solidFill>
                  <a:srgbClr val="FFFAEB"/>
                </a:solidFill>
                <a:latin typeface="DM Sans Italics"/>
              </a:rPr>
              <a:t>Property Listing Page</a:t>
            </a:r>
          </a:p>
        </p:txBody>
      </p:sp>
      <p:sp>
        <p:nvSpPr>
          <p:cNvPr id="7" name="Freeform 7"/>
          <p:cNvSpPr/>
          <p:nvPr/>
        </p:nvSpPr>
        <p:spPr>
          <a:xfrm>
            <a:off x="16462066" y="-271873"/>
            <a:ext cx="2273202" cy="2270361"/>
          </a:xfrm>
          <a:custGeom>
            <a:avLst/>
            <a:gdLst/>
            <a:ahLst/>
            <a:cxnLst/>
            <a:rect l="l" t="t" r="r" b="b"/>
            <a:pathLst>
              <a:path w="2273202" h="2270361">
                <a:moveTo>
                  <a:pt x="0" y="0"/>
                </a:moveTo>
                <a:lnTo>
                  <a:pt x="2273202" y="0"/>
                </a:lnTo>
                <a:lnTo>
                  <a:pt x="2273202" y="2270361"/>
                </a:lnTo>
                <a:lnTo>
                  <a:pt x="0" y="2270361"/>
                </a:lnTo>
                <a:lnTo>
                  <a:pt x="0" y="0"/>
                </a:lnTo>
                <a:close/>
              </a:path>
            </a:pathLst>
          </a:custGeom>
          <a:blipFill>
            <a:blip r:embed="rId5"/>
            <a:stretch>
              <a:fillRect/>
            </a:stretch>
          </a:blipFill>
        </p:spPr>
      </p:sp>
      <p:sp>
        <p:nvSpPr>
          <p:cNvPr id="8" name="Freeform 8"/>
          <p:cNvSpPr/>
          <p:nvPr/>
        </p:nvSpPr>
        <p:spPr>
          <a:xfrm>
            <a:off x="-593206" y="8634778"/>
            <a:ext cx="2341418" cy="2371217"/>
          </a:xfrm>
          <a:custGeom>
            <a:avLst/>
            <a:gdLst/>
            <a:ahLst/>
            <a:cxnLst/>
            <a:rect l="l" t="t" r="r" b="b"/>
            <a:pathLst>
              <a:path w="2341418" h="2371217">
                <a:moveTo>
                  <a:pt x="0" y="0"/>
                </a:moveTo>
                <a:lnTo>
                  <a:pt x="2341418" y="0"/>
                </a:lnTo>
                <a:lnTo>
                  <a:pt x="2341418" y="2371216"/>
                </a:lnTo>
                <a:lnTo>
                  <a:pt x="0" y="2371216"/>
                </a:lnTo>
                <a:lnTo>
                  <a:pt x="0" y="0"/>
                </a:lnTo>
                <a:close/>
              </a:path>
            </a:pathLst>
          </a:custGeom>
          <a:blipFill>
            <a:blip r:embed="rId3"/>
            <a:stretch>
              <a:fillRect r="-1399"/>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descr="Gradient 3D Circle Shape"/>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3"/>
            <a:stretch>
              <a:fillRect/>
            </a:stretch>
          </a:blipFill>
        </p:spPr>
      </p:sp>
      <p:sp>
        <p:nvSpPr>
          <p:cNvPr id="4" name="AutoShape 4"/>
          <p:cNvSpPr/>
          <p:nvPr/>
        </p:nvSpPr>
        <p:spPr>
          <a:xfrm flipV="1">
            <a:off x="17254538" y="0"/>
            <a:ext cx="0" cy="10287000"/>
          </a:xfrm>
          <a:prstGeom prst="line">
            <a:avLst/>
          </a:prstGeom>
          <a:ln w="9525" cap="flat">
            <a:solidFill>
              <a:srgbClr val="048AFF"/>
            </a:solidFill>
            <a:prstDash val="solid"/>
            <a:headEnd type="none" w="sm" len="sm"/>
            <a:tailEnd type="none" w="sm" len="sm"/>
          </a:ln>
        </p:spPr>
      </p:sp>
      <p:sp>
        <p:nvSpPr>
          <p:cNvPr id="5" name="Freeform 5"/>
          <p:cNvSpPr/>
          <p:nvPr/>
        </p:nvSpPr>
        <p:spPr>
          <a:xfrm>
            <a:off x="1316757" y="2136405"/>
            <a:ext cx="15316953" cy="7121895"/>
          </a:xfrm>
          <a:custGeom>
            <a:avLst/>
            <a:gdLst/>
            <a:ahLst/>
            <a:cxnLst/>
            <a:rect l="l" t="t" r="r" b="b"/>
            <a:pathLst>
              <a:path w="15316953" h="7121895">
                <a:moveTo>
                  <a:pt x="0" y="0"/>
                </a:moveTo>
                <a:lnTo>
                  <a:pt x="15316953" y="0"/>
                </a:lnTo>
                <a:lnTo>
                  <a:pt x="15316953" y="7121895"/>
                </a:lnTo>
                <a:lnTo>
                  <a:pt x="0" y="7121895"/>
                </a:lnTo>
                <a:lnTo>
                  <a:pt x="0" y="0"/>
                </a:lnTo>
                <a:close/>
              </a:path>
            </a:pathLst>
          </a:custGeom>
          <a:blipFill>
            <a:blip r:embed="rId4"/>
            <a:stretch>
              <a:fillRect/>
            </a:stretch>
          </a:blipFill>
        </p:spPr>
      </p:sp>
      <p:sp>
        <p:nvSpPr>
          <p:cNvPr id="6" name="TextBox 6"/>
          <p:cNvSpPr txBox="1"/>
          <p:nvPr/>
        </p:nvSpPr>
        <p:spPr>
          <a:xfrm>
            <a:off x="765913" y="647470"/>
            <a:ext cx="6621752" cy="808562"/>
          </a:xfrm>
          <a:prstGeom prst="rect">
            <a:avLst/>
          </a:prstGeom>
        </p:spPr>
        <p:txBody>
          <a:bodyPr lIns="0" tIns="0" rIns="0" bIns="0" rtlCol="0" anchor="t">
            <a:spAutoFit/>
          </a:bodyPr>
          <a:lstStyle/>
          <a:p>
            <a:pPr algn="ctr">
              <a:lnSpc>
                <a:spcPts val="6493"/>
              </a:lnSpc>
              <a:spcBef>
                <a:spcPct val="0"/>
              </a:spcBef>
            </a:pPr>
            <a:r>
              <a:rPr lang="en-US" sz="5279">
                <a:solidFill>
                  <a:srgbClr val="FFFAEB"/>
                </a:solidFill>
                <a:latin typeface="DM Sans Italics"/>
              </a:rPr>
              <a:t>Adding new property</a:t>
            </a:r>
          </a:p>
        </p:txBody>
      </p:sp>
      <p:sp>
        <p:nvSpPr>
          <p:cNvPr id="7" name="Freeform 7"/>
          <p:cNvSpPr/>
          <p:nvPr/>
        </p:nvSpPr>
        <p:spPr>
          <a:xfrm>
            <a:off x="15907365" y="-693250"/>
            <a:ext cx="2703870" cy="2700490"/>
          </a:xfrm>
          <a:custGeom>
            <a:avLst/>
            <a:gdLst/>
            <a:ahLst/>
            <a:cxnLst/>
            <a:rect l="l" t="t" r="r" b="b"/>
            <a:pathLst>
              <a:path w="2703870" h="2700490">
                <a:moveTo>
                  <a:pt x="0" y="0"/>
                </a:moveTo>
                <a:lnTo>
                  <a:pt x="2703870" y="0"/>
                </a:lnTo>
                <a:lnTo>
                  <a:pt x="2703870" y="2700490"/>
                </a:lnTo>
                <a:lnTo>
                  <a:pt x="0" y="2700490"/>
                </a:lnTo>
                <a:lnTo>
                  <a:pt x="0" y="0"/>
                </a:lnTo>
                <a:close/>
              </a:path>
            </a:pathLst>
          </a:custGeom>
          <a:blipFill>
            <a:blip r:embed="rId5"/>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descr="Gradient 3D Circle Shape"/>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3"/>
            <a:stretch>
              <a:fillRect/>
            </a:stretch>
          </a:blipFill>
        </p:spPr>
      </p:sp>
      <p:sp>
        <p:nvSpPr>
          <p:cNvPr id="4" name="AutoShape 4"/>
          <p:cNvSpPr/>
          <p:nvPr/>
        </p:nvSpPr>
        <p:spPr>
          <a:xfrm flipV="1">
            <a:off x="17254538" y="0"/>
            <a:ext cx="0" cy="10287000"/>
          </a:xfrm>
          <a:prstGeom prst="line">
            <a:avLst/>
          </a:prstGeom>
          <a:ln w="9525" cap="flat">
            <a:solidFill>
              <a:srgbClr val="048AFF"/>
            </a:solidFill>
            <a:prstDash val="solid"/>
            <a:headEnd type="none" w="sm" len="sm"/>
            <a:tailEnd type="none" w="sm" len="sm"/>
          </a:ln>
        </p:spPr>
      </p:sp>
      <p:sp>
        <p:nvSpPr>
          <p:cNvPr id="5" name="Freeform 5"/>
          <p:cNvSpPr/>
          <p:nvPr/>
        </p:nvSpPr>
        <p:spPr>
          <a:xfrm>
            <a:off x="2673060" y="2038052"/>
            <a:ext cx="12941880" cy="7742242"/>
          </a:xfrm>
          <a:custGeom>
            <a:avLst/>
            <a:gdLst/>
            <a:ahLst/>
            <a:cxnLst/>
            <a:rect l="l" t="t" r="r" b="b"/>
            <a:pathLst>
              <a:path w="12941880" h="7742242">
                <a:moveTo>
                  <a:pt x="0" y="0"/>
                </a:moveTo>
                <a:lnTo>
                  <a:pt x="12941880" y="0"/>
                </a:lnTo>
                <a:lnTo>
                  <a:pt x="12941880" y="7742241"/>
                </a:lnTo>
                <a:lnTo>
                  <a:pt x="0" y="7742241"/>
                </a:lnTo>
                <a:lnTo>
                  <a:pt x="0" y="0"/>
                </a:lnTo>
                <a:close/>
              </a:path>
            </a:pathLst>
          </a:custGeom>
          <a:blipFill>
            <a:blip r:embed="rId4"/>
            <a:stretch>
              <a:fillRect t="-751" b="-751"/>
            </a:stretch>
          </a:blipFill>
        </p:spPr>
      </p:sp>
      <p:sp>
        <p:nvSpPr>
          <p:cNvPr id="6" name="TextBox 6"/>
          <p:cNvSpPr txBox="1"/>
          <p:nvPr/>
        </p:nvSpPr>
        <p:spPr>
          <a:xfrm>
            <a:off x="765913" y="647470"/>
            <a:ext cx="6621752" cy="808562"/>
          </a:xfrm>
          <a:prstGeom prst="rect">
            <a:avLst/>
          </a:prstGeom>
        </p:spPr>
        <p:txBody>
          <a:bodyPr lIns="0" tIns="0" rIns="0" bIns="0" rtlCol="0" anchor="t">
            <a:spAutoFit/>
          </a:bodyPr>
          <a:lstStyle/>
          <a:p>
            <a:pPr algn="ctr">
              <a:lnSpc>
                <a:spcPts val="6493"/>
              </a:lnSpc>
              <a:spcBef>
                <a:spcPct val="0"/>
              </a:spcBef>
            </a:pPr>
            <a:r>
              <a:rPr lang="en-US" sz="5279">
                <a:solidFill>
                  <a:srgbClr val="FFFAEB"/>
                </a:solidFill>
                <a:latin typeface="DM Sans Italics"/>
              </a:rPr>
              <a:t>Adding new property</a:t>
            </a:r>
          </a:p>
        </p:txBody>
      </p:sp>
      <p:sp>
        <p:nvSpPr>
          <p:cNvPr id="7" name="Freeform 7"/>
          <p:cNvSpPr/>
          <p:nvPr/>
        </p:nvSpPr>
        <p:spPr>
          <a:xfrm>
            <a:off x="15983861" y="-636648"/>
            <a:ext cx="2550877" cy="2674700"/>
          </a:xfrm>
          <a:custGeom>
            <a:avLst/>
            <a:gdLst/>
            <a:ahLst/>
            <a:cxnLst/>
            <a:rect l="l" t="t" r="r" b="b"/>
            <a:pathLst>
              <a:path w="2550877" h="2674700">
                <a:moveTo>
                  <a:pt x="0" y="0"/>
                </a:moveTo>
                <a:lnTo>
                  <a:pt x="2550878" y="0"/>
                </a:lnTo>
                <a:lnTo>
                  <a:pt x="2550878" y="2674700"/>
                </a:lnTo>
                <a:lnTo>
                  <a:pt x="0" y="2674700"/>
                </a:lnTo>
                <a:lnTo>
                  <a:pt x="0" y="0"/>
                </a:lnTo>
                <a:close/>
              </a:path>
            </a:pathLst>
          </a:custGeom>
          <a:blipFill>
            <a:blip r:embed="rId3"/>
            <a:stretch>
              <a:fillRect l="-2492" r="-2492"/>
            </a:stretch>
          </a:blipFill>
        </p:spPr>
      </p:sp>
      <p:sp>
        <p:nvSpPr>
          <p:cNvPr id="8" name="Freeform 8"/>
          <p:cNvSpPr/>
          <p:nvPr/>
        </p:nvSpPr>
        <p:spPr>
          <a:xfrm>
            <a:off x="-1270351" y="7607512"/>
            <a:ext cx="3377572" cy="3301577"/>
          </a:xfrm>
          <a:custGeom>
            <a:avLst/>
            <a:gdLst/>
            <a:ahLst/>
            <a:cxnLst/>
            <a:rect l="l" t="t" r="r" b="b"/>
            <a:pathLst>
              <a:path w="3377572" h="3301577">
                <a:moveTo>
                  <a:pt x="0" y="0"/>
                </a:moveTo>
                <a:lnTo>
                  <a:pt x="3377572" y="0"/>
                </a:lnTo>
                <a:lnTo>
                  <a:pt x="3377572" y="3301576"/>
                </a:lnTo>
                <a:lnTo>
                  <a:pt x="0" y="3301576"/>
                </a:lnTo>
                <a:lnTo>
                  <a:pt x="0" y="0"/>
                </a:lnTo>
                <a:close/>
              </a:path>
            </a:pathLst>
          </a:custGeom>
          <a:blipFill>
            <a:blip r:embed="rId5"/>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descr="Gradient 3D Circle Shape"/>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3"/>
            <a:stretch>
              <a:fillRect/>
            </a:stretch>
          </a:blipFill>
        </p:spPr>
      </p:sp>
      <p:sp>
        <p:nvSpPr>
          <p:cNvPr id="4" name="AutoShape 4"/>
          <p:cNvSpPr/>
          <p:nvPr/>
        </p:nvSpPr>
        <p:spPr>
          <a:xfrm flipV="1">
            <a:off x="17254538" y="0"/>
            <a:ext cx="0" cy="10287000"/>
          </a:xfrm>
          <a:prstGeom prst="line">
            <a:avLst/>
          </a:prstGeom>
          <a:ln w="9525" cap="flat">
            <a:solidFill>
              <a:srgbClr val="048AFF"/>
            </a:solidFill>
            <a:prstDash val="solid"/>
            <a:headEnd type="none" w="sm" len="sm"/>
            <a:tailEnd type="none" w="sm" len="sm"/>
          </a:ln>
        </p:spPr>
      </p:sp>
      <p:sp>
        <p:nvSpPr>
          <p:cNvPr id="5" name="Freeform 5"/>
          <p:cNvSpPr/>
          <p:nvPr/>
        </p:nvSpPr>
        <p:spPr>
          <a:xfrm>
            <a:off x="1387434" y="2505584"/>
            <a:ext cx="14700115" cy="6616612"/>
          </a:xfrm>
          <a:custGeom>
            <a:avLst/>
            <a:gdLst/>
            <a:ahLst/>
            <a:cxnLst/>
            <a:rect l="l" t="t" r="r" b="b"/>
            <a:pathLst>
              <a:path w="14700115" h="6616612">
                <a:moveTo>
                  <a:pt x="0" y="0"/>
                </a:moveTo>
                <a:lnTo>
                  <a:pt x="14700115" y="0"/>
                </a:lnTo>
                <a:lnTo>
                  <a:pt x="14700115" y="6616612"/>
                </a:lnTo>
                <a:lnTo>
                  <a:pt x="0" y="6616612"/>
                </a:lnTo>
                <a:lnTo>
                  <a:pt x="0" y="0"/>
                </a:lnTo>
                <a:close/>
              </a:path>
            </a:pathLst>
          </a:custGeom>
          <a:blipFill>
            <a:blip r:embed="rId4"/>
            <a:stretch>
              <a:fillRect/>
            </a:stretch>
          </a:blipFill>
        </p:spPr>
      </p:sp>
      <p:sp>
        <p:nvSpPr>
          <p:cNvPr id="6" name="TextBox 6"/>
          <p:cNvSpPr txBox="1"/>
          <p:nvPr/>
        </p:nvSpPr>
        <p:spPr>
          <a:xfrm>
            <a:off x="765913" y="647470"/>
            <a:ext cx="6621752" cy="808562"/>
          </a:xfrm>
          <a:prstGeom prst="rect">
            <a:avLst/>
          </a:prstGeom>
        </p:spPr>
        <p:txBody>
          <a:bodyPr lIns="0" tIns="0" rIns="0" bIns="0" rtlCol="0" anchor="t">
            <a:spAutoFit/>
          </a:bodyPr>
          <a:lstStyle/>
          <a:p>
            <a:pPr algn="ctr">
              <a:lnSpc>
                <a:spcPts val="6493"/>
              </a:lnSpc>
              <a:spcBef>
                <a:spcPct val="0"/>
              </a:spcBef>
            </a:pPr>
            <a:r>
              <a:rPr lang="en-US" sz="5279">
                <a:solidFill>
                  <a:srgbClr val="FFFAEB"/>
                </a:solidFill>
                <a:latin typeface="DM Sans Italics"/>
              </a:rPr>
              <a:t>Adding new property</a:t>
            </a:r>
          </a:p>
        </p:txBody>
      </p:sp>
      <p:sp>
        <p:nvSpPr>
          <p:cNvPr id="7" name="Freeform 7"/>
          <p:cNvSpPr/>
          <p:nvPr/>
        </p:nvSpPr>
        <p:spPr>
          <a:xfrm>
            <a:off x="16087549" y="-373978"/>
            <a:ext cx="2610687" cy="2607424"/>
          </a:xfrm>
          <a:custGeom>
            <a:avLst/>
            <a:gdLst/>
            <a:ahLst/>
            <a:cxnLst/>
            <a:rect l="l" t="t" r="r" b="b"/>
            <a:pathLst>
              <a:path w="2610687" h="2607424">
                <a:moveTo>
                  <a:pt x="0" y="0"/>
                </a:moveTo>
                <a:lnTo>
                  <a:pt x="2610687" y="0"/>
                </a:lnTo>
                <a:lnTo>
                  <a:pt x="2610687" y="2607424"/>
                </a:lnTo>
                <a:lnTo>
                  <a:pt x="0" y="2607424"/>
                </a:lnTo>
                <a:lnTo>
                  <a:pt x="0" y="0"/>
                </a:lnTo>
                <a:close/>
              </a:path>
            </a:pathLst>
          </a:custGeom>
          <a:blipFill>
            <a:blip r:embed="rId5"/>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descr="Gradient 3D Circle Shape"/>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3"/>
            <a:stretch>
              <a:fillRect/>
            </a:stretch>
          </a:blipFill>
        </p:spPr>
      </p:sp>
      <p:sp>
        <p:nvSpPr>
          <p:cNvPr id="4" name="Freeform 4"/>
          <p:cNvSpPr/>
          <p:nvPr/>
        </p:nvSpPr>
        <p:spPr>
          <a:xfrm>
            <a:off x="275242" y="1394387"/>
            <a:ext cx="11495942" cy="7714452"/>
          </a:xfrm>
          <a:custGeom>
            <a:avLst/>
            <a:gdLst/>
            <a:ahLst/>
            <a:cxnLst/>
            <a:rect l="l" t="t" r="r" b="b"/>
            <a:pathLst>
              <a:path w="11495942" h="7714452">
                <a:moveTo>
                  <a:pt x="0" y="0"/>
                </a:moveTo>
                <a:lnTo>
                  <a:pt x="11495942" y="0"/>
                </a:lnTo>
                <a:lnTo>
                  <a:pt x="11495942" y="7714451"/>
                </a:lnTo>
                <a:lnTo>
                  <a:pt x="0" y="7714451"/>
                </a:lnTo>
                <a:lnTo>
                  <a:pt x="0" y="0"/>
                </a:lnTo>
                <a:close/>
              </a:path>
            </a:pathLst>
          </a:custGeom>
          <a:blipFill>
            <a:blip r:embed="rId4"/>
            <a:stretch>
              <a:fillRect l="-593" r="-57966"/>
            </a:stretch>
          </a:blipFill>
        </p:spPr>
      </p:sp>
      <p:sp>
        <p:nvSpPr>
          <p:cNvPr id="5" name="TextBox 5"/>
          <p:cNvSpPr txBox="1"/>
          <p:nvPr/>
        </p:nvSpPr>
        <p:spPr>
          <a:xfrm>
            <a:off x="12098244" y="2388353"/>
            <a:ext cx="6189756" cy="2657475"/>
          </a:xfrm>
          <a:prstGeom prst="rect">
            <a:avLst/>
          </a:prstGeom>
        </p:spPr>
        <p:txBody>
          <a:bodyPr lIns="0" tIns="0" rIns="0" bIns="0" rtlCol="0" anchor="t">
            <a:spAutoFit/>
          </a:bodyPr>
          <a:lstStyle/>
          <a:p>
            <a:pPr marL="0" lvl="0" indent="0">
              <a:lnSpc>
                <a:spcPts val="10559"/>
              </a:lnSpc>
            </a:pPr>
            <a:r>
              <a:rPr lang="en-US" sz="8799">
                <a:solidFill>
                  <a:srgbClr val="FFFAEB"/>
                </a:solidFill>
                <a:latin typeface="DM Sans Italics"/>
              </a:rPr>
              <a:t>Residency Database</a:t>
            </a:r>
          </a:p>
        </p:txBody>
      </p:sp>
      <p:sp>
        <p:nvSpPr>
          <p:cNvPr id="6" name="AutoShape 6"/>
          <p:cNvSpPr/>
          <p:nvPr/>
        </p:nvSpPr>
        <p:spPr>
          <a:xfrm>
            <a:off x="1383919" y="1389624"/>
            <a:ext cx="15875381" cy="0"/>
          </a:xfrm>
          <a:prstGeom prst="line">
            <a:avLst/>
          </a:prstGeom>
          <a:ln w="9525" cap="flat">
            <a:solidFill>
              <a:srgbClr val="048AFF"/>
            </a:solidFill>
            <a:prstDash val="solid"/>
            <a:headEnd type="none" w="sm" len="sm"/>
            <a:tailEnd type="none" w="sm" len="sm"/>
          </a:ln>
        </p:spPr>
      </p:sp>
      <p:sp>
        <p:nvSpPr>
          <p:cNvPr id="7" name="Freeform 7"/>
          <p:cNvSpPr/>
          <p:nvPr/>
        </p:nvSpPr>
        <p:spPr>
          <a:xfrm>
            <a:off x="15881922" y="-777750"/>
            <a:ext cx="3160528" cy="3156577"/>
          </a:xfrm>
          <a:custGeom>
            <a:avLst/>
            <a:gdLst/>
            <a:ahLst/>
            <a:cxnLst/>
            <a:rect l="l" t="t" r="r" b="b"/>
            <a:pathLst>
              <a:path w="3160528" h="3156577">
                <a:moveTo>
                  <a:pt x="0" y="0"/>
                </a:moveTo>
                <a:lnTo>
                  <a:pt x="3160528" y="0"/>
                </a:lnTo>
                <a:lnTo>
                  <a:pt x="3160528" y="3156578"/>
                </a:lnTo>
                <a:lnTo>
                  <a:pt x="0" y="3156578"/>
                </a:lnTo>
                <a:lnTo>
                  <a:pt x="0" y="0"/>
                </a:lnTo>
                <a:close/>
              </a:path>
            </a:pathLst>
          </a:custGeom>
          <a:blipFill>
            <a:blip r:embed="rId5"/>
            <a:stretch>
              <a:fillRect/>
            </a:stretch>
          </a:blipFill>
        </p:spPr>
      </p:sp>
      <p:sp>
        <p:nvSpPr>
          <p:cNvPr id="8" name="Freeform 8"/>
          <p:cNvSpPr/>
          <p:nvPr/>
        </p:nvSpPr>
        <p:spPr>
          <a:xfrm>
            <a:off x="14944275" y="8451222"/>
            <a:ext cx="1419924" cy="1373453"/>
          </a:xfrm>
          <a:custGeom>
            <a:avLst/>
            <a:gdLst/>
            <a:ahLst/>
            <a:cxnLst/>
            <a:rect l="l" t="t" r="r" b="b"/>
            <a:pathLst>
              <a:path w="1419924" h="1373453">
                <a:moveTo>
                  <a:pt x="0" y="0"/>
                </a:moveTo>
                <a:lnTo>
                  <a:pt x="1419923" y="0"/>
                </a:lnTo>
                <a:lnTo>
                  <a:pt x="1419923" y="1373453"/>
                </a:lnTo>
                <a:lnTo>
                  <a:pt x="0" y="13734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descr="Gradient 3D Hexagon Shape"/>
          <p:cNvSpPr/>
          <p:nvPr/>
        </p:nvSpPr>
        <p:spPr>
          <a:xfrm rot="1084654">
            <a:off x="-6628924" y="-8283079"/>
            <a:ext cx="12596877" cy="11431666"/>
          </a:xfrm>
          <a:custGeom>
            <a:avLst/>
            <a:gdLst/>
            <a:ahLst/>
            <a:cxnLst/>
            <a:rect l="l" t="t" r="r" b="b"/>
            <a:pathLst>
              <a:path w="12596877" h="11431666">
                <a:moveTo>
                  <a:pt x="0" y="0"/>
                </a:moveTo>
                <a:lnTo>
                  <a:pt x="12596877" y="0"/>
                </a:lnTo>
                <a:lnTo>
                  <a:pt x="12596877" y="11431667"/>
                </a:lnTo>
                <a:lnTo>
                  <a:pt x="0" y="11431667"/>
                </a:lnTo>
                <a:lnTo>
                  <a:pt x="0" y="0"/>
                </a:lnTo>
                <a:close/>
              </a:path>
            </a:pathLst>
          </a:custGeom>
          <a:blipFill>
            <a:blip r:embed="rId3"/>
            <a:stretch>
              <a:fillRect/>
            </a:stretch>
          </a:blipFill>
        </p:spPr>
      </p:sp>
      <p:sp>
        <p:nvSpPr>
          <p:cNvPr id="4" name="Freeform 4" descr="Shape design element"/>
          <p:cNvSpPr/>
          <p:nvPr/>
        </p:nvSpPr>
        <p:spPr>
          <a:xfrm>
            <a:off x="14545481" y="-69377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5" name="AutoShape 5"/>
          <p:cNvSpPr/>
          <p:nvPr/>
        </p:nvSpPr>
        <p:spPr>
          <a:xfrm>
            <a:off x="16708438" y="32701"/>
            <a:ext cx="19050" cy="10287000"/>
          </a:xfrm>
          <a:prstGeom prst="line">
            <a:avLst/>
          </a:prstGeom>
          <a:ln w="47625" cap="flat">
            <a:solidFill>
              <a:srgbClr val="04001E"/>
            </a:solidFill>
            <a:prstDash val="solid"/>
            <a:headEnd type="none" w="sm" len="sm"/>
            <a:tailEnd type="none" w="sm" len="sm"/>
          </a:ln>
        </p:spPr>
      </p:sp>
      <p:sp>
        <p:nvSpPr>
          <p:cNvPr id="6" name="TextBox 6"/>
          <p:cNvSpPr txBox="1"/>
          <p:nvPr/>
        </p:nvSpPr>
        <p:spPr>
          <a:xfrm>
            <a:off x="3819984" y="4634865"/>
            <a:ext cx="10648031" cy="1288570"/>
          </a:xfrm>
          <a:prstGeom prst="rect">
            <a:avLst/>
          </a:prstGeom>
        </p:spPr>
        <p:txBody>
          <a:bodyPr lIns="0" tIns="0" rIns="0" bIns="0" rtlCol="0" anchor="t">
            <a:spAutoFit/>
          </a:bodyPr>
          <a:lstStyle/>
          <a:p>
            <a:pPr marL="0" lvl="0" indent="0" algn="ctr">
              <a:lnSpc>
                <a:spcPts val="9578"/>
              </a:lnSpc>
              <a:spcBef>
                <a:spcPct val="0"/>
              </a:spcBef>
            </a:pPr>
            <a:r>
              <a:rPr lang="en-US" sz="9874" u="none">
                <a:solidFill>
                  <a:srgbClr val="FFFAEB"/>
                </a:solidFill>
                <a:latin typeface="Now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223819">
            <a:off x="-4572963" y="4006074"/>
            <a:ext cx="9665112" cy="8771089"/>
          </a:xfrm>
          <a:custGeom>
            <a:avLst/>
            <a:gdLst/>
            <a:ahLst/>
            <a:cxnLst/>
            <a:rect l="l" t="t" r="r" b="b"/>
            <a:pathLst>
              <a:path w="9665112" h="8771089">
                <a:moveTo>
                  <a:pt x="0" y="0"/>
                </a:moveTo>
                <a:lnTo>
                  <a:pt x="9665112" y="0"/>
                </a:lnTo>
                <a:lnTo>
                  <a:pt x="9665112" y="8771089"/>
                </a:lnTo>
                <a:lnTo>
                  <a:pt x="0" y="8771089"/>
                </a:lnTo>
                <a:lnTo>
                  <a:pt x="0" y="0"/>
                </a:lnTo>
                <a:close/>
              </a:path>
            </a:pathLst>
          </a:custGeom>
          <a:blipFill>
            <a:blip r:embed="rId3"/>
            <a:stretch>
              <a:fillRect/>
            </a:stretch>
          </a:blipFill>
        </p:spPr>
      </p:sp>
      <p:grpSp>
        <p:nvGrpSpPr>
          <p:cNvPr id="4" name="Group 4"/>
          <p:cNvGrpSpPr/>
          <p:nvPr/>
        </p:nvGrpSpPr>
        <p:grpSpPr>
          <a:xfrm>
            <a:off x="4784086" y="1028700"/>
            <a:ext cx="8719828" cy="8764064"/>
            <a:chOff x="0" y="0"/>
            <a:chExt cx="2296580" cy="2308231"/>
          </a:xfrm>
        </p:grpSpPr>
        <p:sp>
          <p:nvSpPr>
            <p:cNvPr id="5" name="Freeform 5"/>
            <p:cNvSpPr/>
            <p:nvPr/>
          </p:nvSpPr>
          <p:spPr>
            <a:xfrm>
              <a:off x="0" y="0"/>
              <a:ext cx="2296580" cy="2308231"/>
            </a:xfrm>
            <a:custGeom>
              <a:avLst/>
              <a:gdLst/>
              <a:ahLst/>
              <a:cxnLst/>
              <a:rect l="l" t="t" r="r" b="b"/>
              <a:pathLst>
                <a:path w="2296580" h="2308231">
                  <a:moveTo>
                    <a:pt x="0" y="0"/>
                  </a:moveTo>
                  <a:lnTo>
                    <a:pt x="2296580" y="0"/>
                  </a:lnTo>
                  <a:lnTo>
                    <a:pt x="2296580" y="2308231"/>
                  </a:lnTo>
                  <a:lnTo>
                    <a:pt x="0" y="2308231"/>
                  </a:lnTo>
                  <a:close/>
                </a:path>
              </a:pathLst>
            </a:custGeom>
            <a:solidFill>
              <a:srgbClr val="000000">
                <a:alpha val="0"/>
              </a:srgbClr>
            </a:solidFill>
            <a:ln w="38100" cap="sq">
              <a:solidFill>
                <a:srgbClr val="048AFF"/>
              </a:solidFill>
              <a:prstDash val="solid"/>
              <a:miter/>
            </a:ln>
          </p:spPr>
        </p:sp>
        <p:sp>
          <p:nvSpPr>
            <p:cNvPr id="6" name="TextBox 6"/>
            <p:cNvSpPr txBox="1"/>
            <p:nvPr/>
          </p:nvSpPr>
          <p:spPr>
            <a:xfrm>
              <a:off x="0" y="-9525"/>
              <a:ext cx="2296580" cy="2317756"/>
            </a:xfrm>
            <a:prstGeom prst="rect">
              <a:avLst/>
            </a:prstGeom>
          </p:spPr>
          <p:txBody>
            <a:bodyPr lIns="50800" tIns="50800" rIns="50800" bIns="50800" rtlCol="0" anchor="ctr"/>
            <a:lstStyle/>
            <a:p>
              <a:pPr algn="ctr">
                <a:lnSpc>
                  <a:spcPts val="3131"/>
                </a:lnSpc>
              </a:pPr>
              <a:endParaRPr/>
            </a:p>
          </p:txBody>
        </p:sp>
      </p:grpSp>
      <p:sp>
        <p:nvSpPr>
          <p:cNvPr id="7" name="Freeform 7"/>
          <p:cNvSpPr/>
          <p:nvPr/>
        </p:nvSpPr>
        <p:spPr>
          <a:xfrm>
            <a:off x="15132358" y="7708556"/>
            <a:ext cx="1769644" cy="1711728"/>
          </a:xfrm>
          <a:custGeom>
            <a:avLst/>
            <a:gdLst/>
            <a:ahLst/>
            <a:cxnLst/>
            <a:rect l="l" t="t" r="r" b="b"/>
            <a:pathLst>
              <a:path w="1769644" h="1711728">
                <a:moveTo>
                  <a:pt x="0" y="0"/>
                </a:moveTo>
                <a:lnTo>
                  <a:pt x="1769644" y="0"/>
                </a:lnTo>
                <a:lnTo>
                  <a:pt x="1769644" y="1711729"/>
                </a:lnTo>
                <a:lnTo>
                  <a:pt x="0" y="17117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6342418" y="3015674"/>
            <a:ext cx="5929881" cy="6603731"/>
          </a:xfrm>
          <a:prstGeom prst="rect">
            <a:avLst/>
          </a:prstGeom>
        </p:spPr>
        <p:txBody>
          <a:bodyPr lIns="0" tIns="0" rIns="0" bIns="0" rtlCol="0" anchor="t">
            <a:spAutoFit/>
          </a:bodyPr>
          <a:lstStyle/>
          <a:p>
            <a:pPr marL="819206" lvl="1" indent="-409603">
              <a:lnSpc>
                <a:spcPts val="5919"/>
              </a:lnSpc>
              <a:buFont typeface="Arial"/>
              <a:buChar char="•"/>
            </a:pPr>
            <a:r>
              <a:rPr lang="en-US" sz="3794">
                <a:solidFill>
                  <a:srgbClr val="FFFAEB"/>
                </a:solidFill>
                <a:latin typeface="DM Sans Italics"/>
              </a:rPr>
              <a:t>Problem Statement</a:t>
            </a:r>
          </a:p>
          <a:p>
            <a:pPr marL="819206" lvl="1" indent="-409603">
              <a:lnSpc>
                <a:spcPts val="5919"/>
              </a:lnSpc>
              <a:buFont typeface="Arial"/>
              <a:buChar char="•"/>
            </a:pPr>
            <a:r>
              <a:rPr lang="en-US" sz="3794">
                <a:solidFill>
                  <a:srgbClr val="FFFAEB"/>
                </a:solidFill>
                <a:latin typeface="DM Sans Italics"/>
              </a:rPr>
              <a:t>What is Real-estate</a:t>
            </a:r>
          </a:p>
          <a:p>
            <a:pPr marL="819206" lvl="1" indent="-409603">
              <a:lnSpc>
                <a:spcPts val="5919"/>
              </a:lnSpc>
              <a:buFont typeface="Arial"/>
              <a:buChar char="•"/>
            </a:pPr>
            <a:r>
              <a:rPr lang="en-US" sz="3794">
                <a:solidFill>
                  <a:srgbClr val="FFFAEB"/>
                </a:solidFill>
                <a:latin typeface="DM Sans Italics"/>
              </a:rPr>
              <a:t>Features of Website</a:t>
            </a:r>
          </a:p>
          <a:p>
            <a:pPr marL="819206" lvl="1" indent="-409603">
              <a:lnSpc>
                <a:spcPts val="5919"/>
              </a:lnSpc>
              <a:buFont typeface="Arial"/>
              <a:buChar char="•"/>
            </a:pPr>
            <a:r>
              <a:rPr lang="en-US" sz="3794">
                <a:solidFill>
                  <a:srgbClr val="FFFAEB"/>
                </a:solidFill>
                <a:latin typeface="DM Sans Italics"/>
              </a:rPr>
              <a:t>Technologies used</a:t>
            </a:r>
          </a:p>
          <a:p>
            <a:pPr marL="819206" lvl="1" indent="-409603">
              <a:lnSpc>
                <a:spcPts val="5919"/>
              </a:lnSpc>
              <a:buFont typeface="Arial"/>
              <a:buChar char="•"/>
            </a:pPr>
            <a:r>
              <a:rPr lang="en-US" sz="3794">
                <a:solidFill>
                  <a:srgbClr val="FFFAEB"/>
                </a:solidFill>
                <a:latin typeface="DM Sans Italics"/>
              </a:rPr>
              <a:t>Flowchart</a:t>
            </a:r>
          </a:p>
          <a:p>
            <a:pPr marL="819206" lvl="1" indent="-409603">
              <a:lnSpc>
                <a:spcPts val="5919"/>
              </a:lnSpc>
              <a:buFont typeface="Arial"/>
              <a:buChar char="•"/>
            </a:pPr>
            <a:r>
              <a:rPr lang="en-US" sz="3794">
                <a:solidFill>
                  <a:srgbClr val="FFFAEB"/>
                </a:solidFill>
                <a:latin typeface="DM Sans Italics"/>
              </a:rPr>
              <a:t>Working</a:t>
            </a:r>
          </a:p>
          <a:p>
            <a:pPr marL="819206" lvl="1" indent="-409603">
              <a:lnSpc>
                <a:spcPts val="5919"/>
              </a:lnSpc>
              <a:buFont typeface="Arial"/>
              <a:buChar char="•"/>
            </a:pPr>
            <a:r>
              <a:rPr lang="en-US" sz="3794">
                <a:solidFill>
                  <a:srgbClr val="FFFAEB"/>
                </a:solidFill>
                <a:latin typeface="DM Sans Italics"/>
              </a:rPr>
              <a:t>Home Page</a:t>
            </a:r>
          </a:p>
          <a:p>
            <a:pPr marL="819206" lvl="1" indent="-409603">
              <a:lnSpc>
                <a:spcPts val="5919"/>
              </a:lnSpc>
              <a:buFont typeface="Arial"/>
              <a:buChar char="•"/>
            </a:pPr>
            <a:r>
              <a:rPr lang="en-US" sz="3794">
                <a:solidFill>
                  <a:srgbClr val="FFFAEB"/>
                </a:solidFill>
                <a:latin typeface="DM Sans Italics"/>
              </a:rPr>
              <a:t>Add property page</a:t>
            </a:r>
          </a:p>
          <a:p>
            <a:pPr marL="819206" lvl="1" indent="-409603" algn="l">
              <a:lnSpc>
                <a:spcPts val="5919"/>
              </a:lnSpc>
              <a:buFont typeface="Arial"/>
              <a:buChar char="•"/>
            </a:pPr>
            <a:r>
              <a:rPr lang="en-US" sz="3794">
                <a:solidFill>
                  <a:srgbClr val="FFFAEB"/>
                </a:solidFill>
                <a:latin typeface="DM Sans Italics"/>
              </a:rPr>
              <a:t>future scope</a:t>
            </a:r>
          </a:p>
        </p:txBody>
      </p:sp>
      <p:sp>
        <p:nvSpPr>
          <p:cNvPr id="9" name="TextBox 9"/>
          <p:cNvSpPr txBox="1"/>
          <p:nvPr/>
        </p:nvSpPr>
        <p:spPr>
          <a:xfrm>
            <a:off x="6728644" y="1804155"/>
            <a:ext cx="4830711" cy="765635"/>
          </a:xfrm>
          <a:prstGeom prst="rect">
            <a:avLst/>
          </a:prstGeom>
        </p:spPr>
        <p:txBody>
          <a:bodyPr lIns="0" tIns="0" rIns="0" bIns="0" rtlCol="0" anchor="t">
            <a:spAutoFit/>
          </a:bodyPr>
          <a:lstStyle/>
          <a:p>
            <a:pPr algn="ctr">
              <a:lnSpc>
                <a:spcPts val="6374"/>
              </a:lnSpc>
            </a:pPr>
            <a:r>
              <a:rPr lang="en-US" sz="4586" spc="311">
                <a:solidFill>
                  <a:srgbClr val="048AFF"/>
                </a:solidFill>
                <a:latin typeface="Now Bold"/>
              </a:rPr>
              <a:t>Overview</a:t>
            </a:r>
          </a:p>
        </p:txBody>
      </p:sp>
      <p:grpSp>
        <p:nvGrpSpPr>
          <p:cNvPr id="10" name="Group 10"/>
          <p:cNvGrpSpPr/>
          <p:nvPr/>
        </p:nvGrpSpPr>
        <p:grpSpPr>
          <a:xfrm>
            <a:off x="16017180" y="-1431186"/>
            <a:ext cx="3656258" cy="365625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3" name="AutoShape 13"/>
          <p:cNvSpPr/>
          <p:nvPr/>
        </p:nvSpPr>
        <p:spPr>
          <a:xfrm>
            <a:off x="6085397" y="2796124"/>
            <a:ext cx="6076393" cy="0"/>
          </a:xfrm>
          <a:prstGeom prst="line">
            <a:avLst/>
          </a:prstGeom>
          <a:ln w="38100" cap="flat">
            <a:solidFill>
              <a:srgbClr val="048AFF"/>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descr="Gradient 3D Circle Shape"/>
          <p:cNvSpPr/>
          <p:nvPr/>
        </p:nvSpPr>
        <p:spPr>
          <a:xfrm>
            <a:off x="-689719" y="-1276542"/>
            <a:ext cx="2556280" cy="2553085"/>
          </a:xfrm>
          <a:custGeom>
            <a:avLst/>
            <a:gdLst/>
            <a:ahLst/>
            <a:cxnLst/>
            <a:rect l="l" t="t" r="r" b="b"/>
            <a:pathLst>
              <a:path w="2556280" h="2553085">
                <a:moveTo>
                  <a:pt x="0" y="0"/>
                </a:moveTo>
                <a:lnTo>
                  <a:pt x="2556280" y="0"/>
                </a:lnTo>
                <a:lnTo>
                  <a:pt x="2556280" y="2553084"/>
                </a:lnTo>
                <a:lnTo>
                  <a:pt x="0" y="2553084"/>
                </a:lnTo>
                <a:lnTo>
                  <a:pt x="0" y="0"/>
                </a:lnTo>
                <a:close/>
              </a:path>
            </a:pathLst>
          </a:custGeom>
          <a:blipFill>
            <a:blip r:embed="rId3"/>
            <a:stretch>
              <a:fillRect/>
            </a:stretch>
          </a:blipFill>
        </p:spPr>
      </p:sp>
      <p:sp>
        <p:nvSpPr>
          <p:cNvPr id="4" name="Freeform 4" descr="Gradient 3D Circle Shape"/>
          <p:cNvSpPr/>
          <p:nvPr/>
        </p:nvSpPr>
        <p:spPr>
          <a:xfrm>
            <a:off x="7584476" y="8616204"/>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3"/>
            <a:stretch>
              <a:fillRect/>
            </a:stretch>
          </a:blipFill>
        </p:spPr>
      </p:sp>
      <p:sp>
        <p:nvSpPr>
          <p:cNvPr id="5" name="Freeform 5" descr="Gradient 3D Circle Shape"/>
          <p:cNvSpPr/>
          <p:nvPr/>
        </p:nvSpPr>
        <p:spPr>
          <a:xfrm>
            <a:off x="14792965" y="-4982246"/>
            <a:ext cx="8083465" cy="8073361"/>
          </a:xfrm>
          <a:custGeom>
            <a:avLst/>
            <a:gdLst/>
            <a:ahLst/>
            <a:cxnLst/>
            <a:rect l="l" t="t" r="r" b="b"/>
            <a:pathLst>
              <a:path w="8083465" h="8073361">
                <a:moveTo>
                  <a:pt x="0" y="0"/>
                </a:moveTo>
                <a:lnTo>
                  <a:pt x="8083465" y="0"/>
                </a:lnTo>
                <a:lnTo>
                  <a:pt x="8083465" y="8073361"/>
                </a:lnTo>
                <a:lnTo>
                  <a:pt x="0" y="8073361"/>
                </a:lnTo>
                <a:lnTo>
                  <a:pt x="0" y="0"/>
                </a:lnTo>
                <a:close/>
              </a:path>
            </a:pathLst>
          </a:custGeom>
          <a:blipFill>
            <a:blip r:embed="rId3"/>
            <a:stretch>
              <a:fillRect/>
            </a:stretch>
          </a:blipFill>
        </p:spPr>
      </p:sp>
      <p:sp>
        <p:nvSpPr>
          <p:cNvPr id="6" name="Freeform 6"/>
          <p:cNvSpPr/>
          <p:nvPr/>
        </p:nvSpPr>
        <p:spPr>
          <a:xfrm>
            <a:off x="10832674" y="2000816"/>
            <a:ext cx="6853514" cy="7087872"/>
          </a:xfrm>
          <a:custGeom>
            <a:avLst/>
            <a:gdLst/>
            <a:ahLst/>
            <a:cxnLst/>
            <a:rect l="l" t="t" r="r" b="b"/>
            <a:pathLst>
              <a:path w="6853514" h="7087872">
                <a:moveTo>
                  <a:pt x="0" y="0"/>
                </a:moveTo>
                <a:lnTo>
                  <a:pt x="6853514" y="0"/>
                </a:lnTo>
                <a:lnTo>
                  <a:pt x="6853514" y="7087873"/>
                </a:lnTo>
                <a:lnTo>
                  <a:pt x="0" y="7087873"/>
                </a:lnTo>
                <a:lnTo>
                  <a:pt x="0" y="0"/>
                </a:lnTo>
                <a:close/>
              </a:path>
            </a:pathLst>
          </a:custGeom>
          <a:blipFill>
            <a:blip r:embed="rId4"/>
            <a:stretch>
              <a:fillRect t="-38168" b="-6871"/>
            </a:stretch>
          </a:blipFill>
        </p:spPr>
      </p:sp>
      <p:sp>
        <p:nvSpPr>
          <p:cNvPr id="7" name="TextBox 7"/>
          <p:cNvSpPr txBox="1"/>
          <p:nvPr/>
        </p:nvSpPr>
        <p:spPr>
          <a:xfrm>
            <a:off x="350974" y="1579184"/>
            <a:ext cx="8867556" cy="1085850"/>
          </a:xfrm>
          <a:prstGeom prst="rect">
            <a:avLst/>
          </a:prstGeom>
        </p:spPr>
        <p:txBody>
          <a:bodyPr lIns="0" tIns="0" rIns="0" bIns="0" rtlCol="0" anchor="t">
            <a:spAutoFit/>
          </a:bodyPr>
          <a:lstStyle/>
          <a:p>
            <a:pPr marL="0" lvl="0" indent="0">
              <a:lnSpc>
                <a:spcPts val="8531"/>
              </a:lnSpc>
            </a:pPr>
            <a:r>
              <a:rPr lang="en-US" sz="7109">
                <a:solidFill>
                  <a:srgbClr val="FFFFFF"/>
                </a:solidFill>
                <a:latin typeface="Now Bold"/>
              </a:rPr>
              <a:t>Problem Statement</a:t>
            </a:r>
          </a:p>
        </p:txBody>
      </p:sp>
      <p:sp>
        <p:nvSpPr>
          <p:cNvPr id="8" name="TextBox 8"/>
          <p:cNvSpPr txBox="1"/>
          <p:nvPr/>
        </p:nvSpPr>
        <p:spPr>
          <a:xfrm>
            <a:off x="350974" y="3131324"/>
            <a:ext cx="10074915" cy="6126976"/>
          </a:xfrm>
          <a:prstGeom prst="rect">
            <a:avLst/>
          </a:prstGeom>
        </p:spPr>
        <p:txBody>
          <a:bodyPr lIns="0" tIns="0" rIns="0" bIns="0" rtlCol="0" anchor="t">
            <a:spAutoFit/>
          </a:bodyPr>
          <a:lstStyle/>
          <a:p>
            <a:pPr marL="0" lvl="0" indent="0" algn="just">
              <a:lnSpc>
                <a:spcPts val="5396"/>
              </a:lnSpc>
              <a:spcBef>
                <a:spcPct val="0"/>
              </a:spcBef>
            </a:pPr>
            <a:r>
              <a:rPr lang="en-US" sz="3854">
                <a:solidFill>
                  <a:srgbClr val="FFFFFF"/>
                </a:solidFill>
                <a:latin typeface="DM Sans Bold Italics"/>
              </a:rPr>
              <a:t>Current Real Estate Booking websites lack user-friendly interfaces, struggle to provide comprehensive property information, and lack efficient communication tools between buyers and sellers. There's a need for a platform that simplifies property search, improves data quality, and streamlines communication for a better user experience.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descr="Gradient 3D Circle Shape"/>
          <p:cNvSpPr/>
          <p:nvPr/>
        </p:nvSpPr>
        <p:spPr>
          <a:xfrm>
            <a:off x="7584476" y="8616204"/>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3"/>
            <a:stretch>
              <a:fillRect/>
            </a:stretch>
          </a:blipFill>
        </p:spPr>
      </p:sp>
      <p:sp>
        <p:nvSpPr>
          <p:cNvPr id="4" name="Freeform 4"/>
          <p:cNvSpPr/>
          <p:nvPr/>
        </p:nvSpPr>
        <p:spPr>
          <a:xfrm>
            <a:off x="271999" y="271999"/>
            <a:ext cx="7908899" cy="9743002"/>
          </a:xfrm>
          <a:custGeom>
            <a:avLst/>
            <a:gdLst/>
            <a:ahLst/>
            <a:cxnLst/>
            <a:rect l="l" t="t" r="r" b="b"/>
            <a:pathLst>
              <a:path w="7908899" h="9743002">
                <a:moveTo>
                  <a:pt x="0" y="0"/>
                </a:moveTo>
                <a:lnTo>
                  <a:pt x="7908899" y="0"/>
                </a:lnTo>
                <a:lnTo>
                  <a:pt x="7908899" y="9743002"/>
                </a:lnTo>
                <a:lnTo>
                  <a:pt x="0" y="9743002"/>
                </a:lnTo>
                <a:lnTo>
                  <a:pt x="0" y="0"/>
                </a:lnTo>
                <a:close/>
              </a:path>
            </a:pathLst>
          </a:custGeom>
          <a:blipFill>
            <a:blip r:embed="rId4"/>
            <a:stretch>
              <a:fillRect l="-25934" r="-92349"/>
            </a:stretch>
          </a:blipFill>
        </p:spPr>
      </p:sp>
      <p:sp>
        <p:nvSpPr>
          <p:cNvPr id="5" name="Freeform 5" descr="Gradient Right Arrows"/>
          <p:cNvSpPr/>
          <p:nvPr/>
        </p:nvSpPr>
        <p:spPr>
          <a:xfrm>
            <a:off x="16574194" y="8616204"/>
            <a:ext cx="1171076" cy="1132750"/>
          </a:xfrm>
          <a:custGeom>
            <a:avLst/>
            <a:gdLst/>
            <a:ahLst/>
            <a:cxnLst/>
            <a:rect l="l" t="t" r="r" b="b"/>
            <a:pathLst>
              <a:path w="1171076" h="1132750">
                <a:moveTo>
                  <a:pt x="0" y="0"/>
                </a:moveTo>
                <a:lnTo>
                  <a:pt x="1171076" y="0"/>
                </a:lnTo>
                <a:lnTo>
                  <a:pt x="1171076" y="1132750"/>
                </a:lnTo>
                <a:lnTo>
                  <a:pt x="0" y="1132750"/>
                </a:lnTo>
                <a:lnTo>
                  <a:pt x="0" y="0"/>
                </a:lnTo>
                <a:close/>
              </a:path>
            </a:pathLst>
          </a:custGeom>
          <a:blipFill>
            <a:blip r:embed="rId5">
              <a:extLst>
                <a:ext uri="{96DAC541-7B7A-43D3-8B79-37D633B846F1}">
                  <asvg:svgBlip xmlns:asvg="http://schemas.microsoft.com/office/drawing/2016/SVG/main" r:embed="rId6"/>
                </a:ext>
              </a:extLst>
            </a:blip>
            <a:stretch>
              <a:fillRect l="-117" r="-117"/>
            </a:stretch>
          </a:blipFill>
        </p:spPr>
      </p:sp>
      <p:grpSp>
        <p:nvGrpSpPr>
          <p:cNvPr id="6" name="Group 6"/>
          <p:cNvGrpSpPr/>
          <p:nvPr/>
        </p:nvGrpSpPr>
        <p:grpSpPr>
          <a:xfrm>
            <a:off x="9256123" y="1498484"/>
            <a:ext cx="8384422" cy="7028774"/>
            <a:chOff x="0" y="0"/>
            <a:chExt cx="11179230" cy="9371699"/>
          </a:xfrm>
        </p:grpSpPr>
        <p:sp>
          <p:nvSpPr>
            <p:cNvPr id="7" name="TextBox 7"/>
            <p:cNvSpPr txBox="1"/>
            <p:nvPr/>
          </p:nvSpPr>
          <p:spPr>
            <a:xfrm>
              <a:off x="161667" y="0"/>
              <a:ext cx="10356836" cy="3302000"/>
            </a:xfrm>
            <a:prstGeom prst="rect">
              <a:avLst/>
            </a:prstGeom>
          </p:spPr>
          <p:txBody>
            <a:bodyPr lIns="0" tIns="0" rIns="0" bIns="0" rtlCol="0" anchor="t">
              <a:spAutoFit/>
            </a:bodyPr>
            <a:lstStyle/>
            <a:p>
              <a:pPr marL="0" lvl="0" indent="0">
                <a:lnSpc>
                  <a:spcPts val="9720"/>
                </a:lnSpc>
              </a:pPr>
              <a:r>
                <a:rPr lang="en-US" sz="8100">
                  <a:solidFill>
                    <a:srgbClr val="FFFFFF"/>
                  </a:solidFill>
                  <a:latin typeface="Now Bold"/>
                </a:rPr>
                <a:t>What is Real-Estate</a:t>
              </a:r>
            </a:p>
          </p:txBody>
        </p:sp>
        <p:sp>
          <p:nvSpPr>
            <p:cNvPr id="8" name="TextBox 8"/>
            <p:cNvSpPr txBox="1"/>
            <p:nvPr/>
          </p:nvSpPr>
          <p:spPr>
            <a:xfrm>
              <a:off x="161667" y="4211689"/>
              <a:ext cx="10356836" cy="5160010"/>
            </a:xfrm>
            <a:prstGeom prst="rect">
              <a:avLst/>
            </a:prstGeom>
          </p:spPr>
          <p:txBody>
            <a:bodyPr lIns="0" tIns="0" rIns="0" bIns="0" rtlCol="0" anchor="t">
              <a:spAutoFit/>
            </a:bodyPr>
            <a:lstStyle/>
            <a:p>
              <a:pPr marL="0" lvl="0" indent="0" algn="just">
                <a:lnSpc>
                  <a:spcPts val="3851"/>
                </a:lnSpc>
              </a:pPr>
              <a:r>
                <a:rPr lang="en-US" sz="2962">
                  <a:solidFill>
                    <a:srgbClr val="FFFFFF"/>
                  </a:solidFill>
                  <a:latin typeface="DM Sans Bold Italics"/>
                </a:rPr>
                <a:t>Real Estate refers to property consisting of land, buildings, natural resources, and other improvements on the land. It encompasses residential, commercial, and industrial properties. Real estate can be bought, sold, rented, or leased, and it's often considered an investment because property values can appreciate over time.</a:t>
              </a:r>
            </a:p>
          </p:txBody>
        </p:sp>
        <p:sp>
          <p:nvSpPr>
            <p:cNvPr id="9" name="AutoShape 9"/>
            <p:cNvSpPr/>
            <p:nvPr/>
          </p:nvSpPr>
          <p:spPr>
            <a:xfrm>
              <a:off x="0" y="3723053"/>
              <a:ext cx="11179230" cy="0"/>
            </a:xfrm>
            <a:prstGeom prst="line">
              <a:avLst/>
            </a:prstGeom>
            <a:ln w="139700" cap="flat">
              <a:solidFill>
                <a:srgbClr val="B100E8"/>
              </a:solidFill>
              <a:prstDash val="solid"/>
              <a:headEnd type="none" w="sm" len="sm"/>
              <a:tailEnd type="none" w="sm" len="sm"/>
            </a:ln>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9929303" y="539052"/>
            <a:ext cx="7942112" cy="9208896"/>
          </a:xfrm>
          <a:custGeom>
            <a:avLst/>
            <a:gdLst/>
            <a:ahLst/>
            <a:cxnLst/>
            <a:rect l="l" t="t" r="r" b="b"/>
            <a:pathLst>
              <a:path w="7942112" h="9208896">
                <a:moveTo>
                  <a:pt x="0" y="0"/>
                </a:moveTo>
                <a:lnTo>
                  <a:pt x="7942111" y="0"/>
                </a:lnTo>
                <a:lnTo>
                  <a:pt x="7942111" y="9208896"/>
                </a:lnTo>
                <a:lnTo>
                  <a:pt x="0" y="9208896"/>
                </a:lnTo>
                <a:lnTo>
                  <a:pt x="0" y="0"/>
                </a:lnTo>
                <a:close/>
              </a:path>
            </a:pathLst>
          </a:custGeom>
          <a:blipFill>
            <a:blip r:embed="rId3"/>
            <a:stretch>
              <a:fillRect/>
            </a:stretch>
          </a:blipFill>
        </p:spPr>
      </p:sp>
      <p:sp>
        <p:nvSpPr>
          <p:cNvPr id="4" name="TextBox 4"/>
          <p:cNvSpPr txBox="1"/>
          <p:nvPr/>
        </p:nvSpPr>
        <p:spPr>
          <a:xfrm>
            <a:off x="1028700" y="1143000"/>
            <a:ext cx="6212906" cy="5334000"/>
          </a:xfrm>
          <a:prstGeom prst="rect">
            <a:avLst/>
          </a:prstGeom>
        </p:spPr>
        <p:txBody>
          <a:bodyPr lIns="0" tIns="0" rIns="0" bIns="0" rtlCol="0" anchor="t">
            <a:spAutoFit/>
          </a:bodyPr>
          <a:lstStyle/>
          <a:p>
            <a:pPr marL="0" lvl="0" indent="0">
              <a:lnSpc>
                <a:spcPts val="10427"/>
              </a:lnSpc>
            </a:pPr>
            <a:r>
              <a:rPr lang="en-US" sz="8689">
                <a:solidFill>
                  <a:srgbClr val="B100E8"/>
                </a:solidFill>
                <a:latin typeface="Now Bold"/>
              </a:rPr>
              <a:t>Features of Real-Estate Website</a:t>
            </a:r>
          </a:p>
        </p:txBody>
      </p:sp>
      <p:sp>
        <p:nvSpPr>
          <p:cNvPr id="5" name="Freeform 5"/>
          <p:cNvSpPr/>
          <p:nvPr/>
        </p:nvSpPr>
        <p:spPr>
          <a:xfrm rot="-6001244">
            <a:off x="-4837788" y="7462576"/>
            <a:ext cx="14283863" cy="12962606"/>
          </a:xfrm>
          <a:custGeom>
            <a:avLst/>
            <a:gdLst/>
            <a:ahLst/>
            <a:cxnLst/>
            <a:rect l="l" t="t" r="r" b="b"/>
            <a:pathLst>
              <a:path w="14283863" h="12962606">
                <a:moveTo>
                  <a:pt x="0" y="0"/>
                </a:moveTo>
                <a:lnTo>
                  <a:pt x="14283864" y="0"/>
                </a:lnTo>
                <a:lnTo>
                  <a:pt x="14283864" y="12962606"/>
                </a:lnTo>
                <a:lnTo>
                  <a:pt x="0" y="12962606"/>
                </a:lnTo>
                <a:lnTo>
                  <a:pt x="0" y="0"/>
                </a:lnTo>
                <a:close/>
              </a:path>
            </a:pathLst>
          </a:custGeom>
          <a:blipFill>
            <a:blip r:embed="rId4"/>
            <a:stretch>
              <a:fillRect/>
            </a:stretch>
          </a:blipFill>
        </p:spPr>
      </p:sp>
      <p:sp>
        <p:nvSpPr>
          <p:cNvPr id="6" name="Freeform 6"/>
          <p:cNvSpPr/>
          <p:nvPr/>
        </p:nvSpPr>
        <p:spPr>
          <a:xfrm>
            <a:off x="15962833" y="7901829"/>
            <a:ext cx="1908581" cy="1846119"/>
          </a:xfrm>
          <a:custGeom>
            <a:avLst/>
            <a:gdLst/>
            <a:ahLst/>
            <a:cxnLst/>
            <a:rect l="l" t="t" r="r" b="b"/>
            <a:pathLst>
              <a:path w="1908581" h="1846119">
                <a:moveTo>
                  <a:pt x="0" y="0"/>
                </a:moveTo>
                <a:lnTo>
                  <a:pt x="1908581" y="0"/>
                </a:lnTo>
                <a:lnTo>
                  <a:pt x="1908581" y="1846119"/>
                </a:lnTo>
                <a:lnTo>
                  <a:pt x="0" y="18461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a:off x="13467110" y="-5454844"/>
            <a:ext cx="9641780" cy="9629727"/>
          </a:xfrm>
          <a:custGeom>
            <a:avLst/>
            <a:gdLst/>
            <a:ahLst/>
            <a:cxnLst/>
            <a:rect l="l" t="t" r="r" b="b"/>
            <a:pathLst>
              <a:path w="9641780" h="9629727">
                <a:moveTo>
                  <a:pt x="0" y="0"/>
                </a:moveTo>
                <a:lnTo>
                  <a:pt x="9641780" y="0"/>
                </a:lnTo>
                <a:lnTo>
                  <a:pt x="9641780" y="9629727"/>
                </a:lnTo>
                <a:lnTo>
                  <a:pt x="0" y="9629727"/>
                </a:lnTo>
                <a:lnTo>
                  <a:pt x="0" y="0"/>
                </a:lnTo>
                <a:close/>
              </a:path>
            </a:pathLst>
          </a:custGeom>
          <a:blipFill>
            <a:blip r:embed="rId3"/>
            <a:stretch>
              <a:fillRect/>
            </a:stretch>
          </a:blipFill>
        </p:spPr>
      </p:sp>
      <p:sp>
        <p:nvSpPr>
          <p:cNvPr id="4" name="Freeform 4"/>
          <p:cNvSpPr/>
          <p:nvPr/>
        </p:nvSpPr>
        <p:spPr>
          <a:xfrm>
            <a:off x="15789970" y="7909420"/>
            <a:ext cx="1469330" cy="1421243"/>
          </a:xfrm>
          <a:custGeom>
            <a:avLst/>
            <a:gdLst/>
            <a:ahLst/>
            <a:cxnLst/>
            <a:rect l="l" t="t" r="r" b="b"/>
            <a:pathLst>
              <a:path w="1469330" h="1421243">
                <a:moveTo>
                  <a:pt x="0" y="0"/>
                </a:moveTo>
                <a:lnTo>
                  <a:pt x="1469330" y="0"/>
                </a:lnTo>
                <a:lnTo>
                  <a:pt x="1469330" y="1421243"/>
                </a:lnTo>
                <a:lnTo>
                  <a:pt x="0" y="14212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4327715" y="6542790"/>
            <a:ext cx="9641780" cy="9629727"/>
          </a:xfrm>
          <a:custGeom>
            <a:avLst/>
            <a:gdLst/>
            <a:ahLst/>
            <a:cxnLst/>
            <a:rect l="l" t="t" r="r" b="b"/>
            <a:pathLst>
              <a:path w="9641780" h="9629727">
                <a:moveTo>
                  <a:pt x="0" y="0"/>
                </a:moveTo>
                <a:lnTo>
                  <a:pt x="9641780" y="0"/>
                </a:lnTo>
                <a:lnTo>
                  <a:pt x="9641780" y="9629727"/>
                </a:lnTo>
                <a:lnTo>
                  <a:pt x="0" y="9629727"/>
                </a:lnTo>
                <a:lnTo>
                  <a:pt x="0" y="0"/>
                </a:lnTo>
                <a:close/>
              </a:path>
            </a:pathLst>
          </a:custGeom>
          <a:blipFill>
            <a:blip r:embed="rId3"/>
            <a:stretch>
              <a:fillRect/>
            </a:stretch>
          </a:blipFill>
        </p:spPr>
      </p:sp>
      <p:sp>
        <p:nvSpPr>
          <p:cNvPr id="6" name="Freeform 6"/>
          <p:cNvSpPr/>
          <p:nvPr/>
        </p:nvSpPr>
        <p:spPr>
          <a:xfrm>
            <a:off x="493175" y="1804512"/>
            <a:ext cx="968297" cy="1106625"/>
          </a:xfrm>
          <a:custGeom>
            <a:avLst/>
            <a:gdLst/>
            <a:ahLst/>
            <a:cxnLst/>
            <a:rect l="l" t="t" r="r" b="b"/>
            <a:pathLst>
              <a:path w="968297" h="1106625">
                <a:moveTo>
                  <a:pt x="0" y="0"/>
                </a:moveTo>
                <a:lnTo>
                  <a:pt x="968297" y="0"/>
                </a:lnTo>
                <a:lnTo>
                  <a:pt x="968297" y="1106624"/>
                </a:lnTo>
                <a:lnTo>
                  <a:pt x="0" y="11066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497366" y="3054707"/>
            <a:ext cx="1062668" cy="1498634"/>
          </a:xfrm>
          <a:custGeom>
            <a:avLst/>
            <a:gdLst/>
            <a:ahLst/>
            <a:cxnLst/>
            <a:rect l="l" t="t" r="r" b="b"/>
            <a:pathLst>
              <a:path w="1062668" h="1498634">
                <a:moveTo>
                  <a:pt x="0" y="0"/>
                </a:moveTo>
                <a:lnTo>
                  <a:pt x="1062668" y="0"/>
                </a:lnTo>
                <a:lnTo>
                  <a:pt x="1062668" y="1498634"/>
                </a:lnTo>
                <a:lnTo>
                  <a:pt x="0" y="14986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497366" y="4932914"/>
            <a:ext cx="1194513" cy="1230303"/>
          </a:xfrm>
          <a:custGeom>
            <a:avLst/>
            <a:gdLst/>
            <a:ahLst/>
            <a:cxnLst/>
            <a:rect l="l" t="t" r="r" b="b"/>
            <a:pathLst>
              <a:path w="1194513" h="1230303">
                <a:moveTo>
                  <a:pt x="0" y="0"/>
                </a:moveTo>
                <a:lnTo>
                  <a:pt x="1194513" y="0"/>
                </a:lnTo>
                <a:lnTo>
                  <a:pt x="1194513" y="1230303"/>
                </a:lnTo>
                <a:lnTo>
                  <a:pt x="0" y="123030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548140" y="6501167"/>
            <a:ext cx="1520381" cy="1408253"/>
          </a:xfrm>
          <a:custGeom>
            <a:avLst/>
            <a:gdLst/>
            <a:ahLst/>
            <a:cxnLst/>
            <a:rect l="l" t="t" r="r" b="b"/>
            <a:pathLst>
              <a:path w="1520381" h="1408253">
                <a:moveTo>
                  <a:pt x="0" y="0"/>
                </a:moveTo>
                <a:lnTo>
                  <a:pt x="1520380" y="0"/>
                </a:lnTo>
                <a:lnTo>
                  <a:pt x="1520380" y="1408253"/>
                </a:lnTo>
                <a:lnTo>
                  <a:pt x="0" y="14082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8354081" y="1832587"/>
            <a:ext cx="1062132" cy="1170686"/>
          </a:xfrm>
          <a:custGeom>
            <a:avLst/>
            <a:gdLst/>
            <a:ahLst/>
            <a:cxnLst/>
            <a:rect l="l" t="t" r="r" b="b"/>
            <a:pathLst>
              <a:path w="1062132" h="1170686">
                <a:moveTo>
                  <a:pt x="0" y="0"/>
                </a:moveTo>
                <a:lnTo>
                  <a:pt x="1062132" y="0"/>
                </a:lnTo>
                <a:lnTo>
                  <a:pt x="1062132" y="1170686"/>
                </a:lnTo>
                <a:lnTo>
                  <a:pt x="0" y="117068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8804437" y="6163217"/>
            <a:ext cx="819128" cy="1746203"/>
          </a:xfrm>
          <a:custGeom>
            <a:avLst/>
            <a:gdLst/>
            <a:ahLst/>
            <a:cxnLst/>
            <a:rect l="l" t="t" r="r" b="b"/>
            <a:pathLst>
              <a:path w="819128" h="1746203">
                <a:moveTo>
                  <a:pt x="0" y="0"/>
                </a:moveTo>
                <a:lnTo>
                  <a:pt x="819127" y="0"/>
                </a:lnTo>
                <a:lnTo>
                  <a:pt x="819127" y="1746203"/>
                </a:lnTo>
                <a:lnTo>
                  <a:pt x="0" y="174620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TextBox 12"/>
          <p:cNvSpPr txBox="1"/>
          <p:nvPr/>
        </p:nvSpPr>
        <p:spPr>
          <a:xfrm>
            <a:off x="1028700" y="443716"/>
            <a:ext cx="6144289" cy="909601"/>
          </a:xfrm>
          <a:prstGeom prst="rect">
            <a:avLst/>
          </a:prstGeom>
        </p:spPr>
        <p:txBody>
          <a:bodyPr lIns="0" tIns="0" rIns="0" bIns="0" rtlCol="0" anchor="t">
            <a:spAutoFit/>
          </a:bodyPr>
          <a:lstStyle/>
          <a:p>
            <a:pPr algn="ctr">
              <a:lnSpc>
                <a:spcPts val="7427"/>
              </a:lnSpc>
            </a:pPr>
            <a:r>
              <a:rPr lang="en-US" sz="5343">
                <a:solidFill>
                  <a:srgbClr val="FFFAEB"/>
                </a:solidFill>
                <a:latin typeface="Now Bold"/>
              </a:rPr>
              <a:t>Language Used</a:t>
            </a:r>
          </a:p>
        </p:txBody>
      </p:sp>
      <p:sp>
        <p:nvSpPr>
          <p:cNvPr id="13" name="TextBox 13"/>
          <p:cNvSpPr txBox="1"/>
          <p:nvPr/>
        </p:nvSpPr>
        <p:spPr>
          <a:xfrm>
            <a:off x="1912781" y="1905674"/>
            <a:ext cx="2188063" cy="1005462"/>
          </a:xfrm>
          <a:prstGeom prst="rect">
            <a:avLst/>
          </a:prstGeom>
        </p:spPr>
        <p:txBody>
          <a:bodyPr lIns="0" tIns="0" rIns="0" bIns="0" rtlCol="0" anchor="t">
            <a:spAutoFit/>
          </a:bodyPr>
          <a:lstStyle/>
          <a:p>
            <a:pPr algn="ctr">
              <a:lnSpc>
                <a:spcPts val="8110"/>
              </a:lnSpc>
              <a:spcBef>
                <a:spcPct val="0"/>
              </a:spcBef>
            </a:pPr>
            <a:r>
              <a:rPr lang="en-US" sz="6594">
                <a:solidFill>
                  <a:srgbClr val="048AFF"/>
                </a:solidFill>
                <a:latin typeface="DM Sans Italics"/>
              </a:rPr>
              <a:t>HTML</a:t>
            </a:r>
          </a:p>
        </p:txBody>
      </p:sp>
      <p:sp>
        <p:nvSpPr>
          <p:cNvPr id="14" name="TextBox 14"/>
          <p:cNvSpPr txBox="1"/>
          <p:nvPr/>
        </p:nvSpPr>
        <p:spPr>
          <a:xfrm>
            <a:off x="2209611" y="3435798"/>
            <a:ext cx="1594403" cy="1005462"/>
          </a:xfrm>
          <a:prstGeom prst="rect">
            <a:avLst/>
          </a:prstGeom>
        </p:spPr>
        <p:txBody>
          <a:bodyPr lIns="0" tIns="0" rIns="0" bIns="0" rtlCol="0" anchor="t">
            <a:spAutoFit/>
          </a:bodyPr>
          <a:lstStyle/>
          <a:p>
            <a:pPr algn="ctr">
              <a:lnSpc>
                <a:spcPts val="8110"/>
              </a:lnSpc>
              <a:spcBef>
                <a:spcPct val="0"/>
              </a:spcBef>
            </a:pPr>
            <a:r>
              <a:rPr lang="en-US" sz="6594">
                <a:solidFill>
                  <a:srgbClr val="048AFF"/>
                </a:solidFill>
                <a:latin typeface="DM Sans Italics"/>
              </a:rPr>
              <a:t>CSS</a:t>
            </a:r>
          </a:p>
        </p:txBody>
      </p:sp>
      <p:sp>
        <p:nvSpPr>
          <p:cNvPr id="15" name="TextBox 15"/>
          <p:cNvSpPr txBox="1"/>
          <p:nvPr/>
        </p:nvSpPr>
        <p:spPr>
          <a:xfrm>
            <a:off x="2068520" y="4965135"/>
            <a:ext cx="4064648" cy="1005462"/>
          </a:xfrm>
          <a:prstGeom prst="rect">
            <a:avLst/>
          </a:prstGeom>
        </p:spPr>
        <p:txBody>
          <a:bodyPr lIns="0" tIns="0" rIns="0" bIns="0" rtlCol="0" anchor="t">
            <a:spAutoFit/>
          </a:bodyPr>
          <a:lstStyle/>
          <a:p>
            <a:pPr algn="ctr">
              <a:lnSpc>
                <a:spcPts val="8110"/>
              </a:lnSpc>
              <a:spcBef>
                <a:spcPct val="0"/>
              </a:spcBef>
            </a:pPr>
            <a:r>
              <a:rPr lang="en-US" sz="6594">
                <a:solidFill>
                  <a:srgbClr val="048AFF"/>
                </a:solidFill>
                <a:latin typeface="DM Sans Italics"/>
              </a:rPr>
              <a:t>JavaScript</a:t>
            </a:r>
          </a:p>
        </p:txBody>
      </p:sp>
      <p:sp>
        <p:nvSpPr>
          <p:cNvPr id="16" name="TextBox 16"/>
          <p:cNvSpPr txBox="1"/>
          <p:nvPr/>
        </p:nvSpPr>
        <p:spPr>
          <a:xfrm>
            <a:off x="2448426" y="6494472"/>
            <a:ext cx="2210807" cy="2016998"/>
          </a:xfrm>
          <a:prstGeom prst="rect">
            <a:avLst/>
          </a:prstGeom>
        </p:spPr>
        <p:txBody>
          <a:bodyPr lIns="0" tIns="0" rIns="0" bIns="0" rtlCol="0" anchor="t">
            <a:spAutoFit/>
          </a:bodyPr>
          <a:lstStyle/>
          <a:p>
            <a:pPr algn="ctr">
              <a:lnSpc>
                <a:spcPts val="8110"/>
              </a:lnSpc>
            </a:pPr>
            <a:r>
              <a:rPr lang="en-US" sz="6594">
                <a:solidFill>
                  <a:srgbClr val="048AFF"/>
                </a:solidFill>
                <a:latin typeface="DM Sans Italics"/>
              </a:rPr>
              <a:t>React</a:t>
            </a:r>
          </a:p>
          <a:p>
            <a:pPr algn="ctr">
              <a:lnSpc>
                <a:spcPts val="8110"/>
              </a:lnSpc>
              <a:spcBef>
                <a:spcPct val="0"/>
              </a:spcBef>
            </a:pPr>
            <a:endParaRPr lang="en-US" sz="6594">
              <a:solidFill>
                <a:srgbClr val="048AFF"/>
              </a:solidFill>
              <a:latin typeface="DM Sans Italics"/>
            </a:endParaRPr>
          </a:p>
        </p:txBody>
      </p:sp>
      <p:sp>
        <p:nvSpPr>
          <p:cNvPr id="17" name="TextBox 17"/>
          <p:cNvSpPr txBox="1"/>
          <p:nvPr/>
        </p:nvSpPr>
        <p:spPr>
          <a:xfrm>
            <a:off x="8858846" y="526274"/>
            <a:ext cx="8070982" cy="918815"/>
          </a:xfrm>
          <a:prstGeom prst="rect">
            <a:avLst/>
          </a:prstGeom>
        </p:spPr>
        <p:txBody>
          <a:bodyPr lIns="0" tIns="0" rIns="0" bIns="0" rtlCol="0" anchor="t">
            <a:spAutoFit/>
          </a:bodyPr>
          <a:lstStyle/>
          <a:p>
            <a:pPr algn="ctr">
              <a:lnSpc>
                <a:spcPts val="7427"/>
              </a:lnSpc>
            </a:pPr>
            <a:r>
              <a:rPr lang="en-US" sz="5343">
                <a:solidFill>
                  <a:srgbClr val="FFFAEB"/>
                </a:solidFill>
                <a:latin typeface="Now Bold"/>
              </a:rPr>
              <a:t>Backend Connectivity</a:t>
            </a:r>
          </a:p>
        </p:txBody>
      </p:sp>
      <p:sp>
        <p:nvSpPr>
          <p:cNvPr id="18" name="TextBox 18"/>
          <p:cNvSpPr txBox="1"/>
          <p:nvPr/>
        </p:nvSpPr>
        <p:spPr>
          <a:xfrm>
            <a:off x="9987713" y="1905674"/>
            <a:ext cx="2906624" cy="1005462"/>
          </a:xfrm>
          <a:prstGeom prst="rect">
            <a:avLst/>
          </a:prstGeom>
        </p:spPr>
        <p:txBody>
          <a:bodyPr lIns="0" tIns="0" rIns="0" bIns="0" rtlCol="0" anchor="t">
            <a:spAutoFit/>
          </a:bodyPr>
          <a:lstStyle/>
          <a:p>
            <a:pPr algn="ctr">
              <a:lnSpc>
                <a:spcPts val="8110"/>
              </a:lnSpc>
              <a:spcBef>
                <a:spcPct val="0"/>
              </a:spcBef>
            </a:pPr>
            <a:r>
              <a:rPr lang="en-US" sz="6594">
                <a:solidFill>
                  <a:srgbClr val="048AFF"/>
                </a:solidFill>
                <a:latin typeface="DM Sans Italics"/>
              </a:rPr>
              <a:t>NodeJs</a:t>
            </a:r>
          </a:p>
        </p:txBody>
      </p:sp>
      <p:sp>
        <p:nvSpPr>
          <p:cNvPr id="19" name="TextBox 19"/>
          <p:cNvSpPr txBox="1"/>
          <p:nvPr/>
        </p:nvSpPr>
        <p:spPr>
          <a:xfrm>
            <a:off x="9987713" y="3435798"/>
            <a:ext cx="4113220" cy="1005462"/>
          </a:xfrm>
          <a:prstGeom prst="rect">
            <a:avLst/>
          </a:prstGeom>
        </p:spPr>
        <p:txBody>
          <a:bodyPr lIns="0" tIns="0" rIns="0" bIns="0" rtlCol="0" anchor="t">
            <a:spAutoFit/>
          </a:bodyPr>
          <a:lstStyle/>
          <a:p>
            <a:pPr algn="ctr">
              <a:lnSpc>
                <a:spcPts val="8110"/>
              </a:lnSpc>
              <a:spcBef>
                <a:spcPct val="0"/>
              </a:spcBef>
            </a:pPr>
            <a:r>
              <a:rPr lang="en-US" sz="6594">
                <a:solidFill>
                  <a:srgbClr val="048AFF"/>
                </a:solidFill>
                <a:latin typeface="DM Sans Italics"/>
              </a:rPr>
              <a:t>Express Js</a:t>
            </a:r>
          </a:p>
        </p:txBody>
      </p:sp>
      <p:sp>
        <p:nvSpPr>
          <p:cNvPr id="20" name="TextBox 20"/>
          <p:cNvSpPr txBox="1"/>
          <p:nvPr/>
        </p:nvSpPr>
        <p:spPr>
          <a:xfrm>
            <a:off x="8354081" y="5060995"/>
            <a:ext cx="6144289" cy="918815"/>
          </a:xfrm>
          <a:prstGeom prst="rect">
            <a:avLst/>
          </a:prstGeom>
        </p:spPr>
        <p:txBody>
          <a:bodyPr lIns="0" tIns="0" rIns="0" bIns="0" rtlCol="0" anchor="t">
            <a:spAutoFit/>
          </a:bodyPr>
          <a:lstStyle/>
          <a:p>
            <a:pPr algn="ctr">
              <a:lnSpc>
                <a:spcPts val="7427"/>
              </a:lnSpc>
            </a:pPr>
            <a:r>
              <a:rPr lang="en-US" sz="5343">
                <a:solidFill>
                  <a:srgbClr val="EBEBEB"/>
                </a:solidFill>
                <a:latin typeface="Now Bold"/>
              </a:rPr>
              <a:t>Database</a:t>
            </a:r>
          </a:p>
        </p:txBody>
      </p:sp>
      <p:sp>
        <p:nvSpPr>
          <p:cNvPr id="21" name="TextBox 21"/>
          <p:cNvSpPr txBox="1"/>
          <p:nvPr/>
        </p:nvSpPr>
        <p:spPr>
          <a:xfrm>
            <a:off x="9786029" y="6523740"/>
            <a:ext cx="3681081" cy="1005462"/>
          </a:xfrm>
          <a:prstGeom prst="rect">
            <a:avLst/>
          </a:prstGeom>
        </p:spPr>
        <p:txBody>
          <a:bodyPr lIns="0" tIns="0" rIns="0" bIns="0" rtlCol="0" anchor="t">
            <a:spAutoFit/>
          </a:bodyPr>
          <a:lstStyle/>
          <a:p>
            <a:pPr algn="ctr">
              <a:lnSpc>
                <a:spcPts val="8110"/>
              </a:lnSpc>
              <a:spcBef>
                <a:spcPct val="0"/>
              </a:spcBef>
            </a:pPr>
            <a:r>
              <a:rPr lang="en-US" sz="6594">
                <a:solidFill>
                  <a:srgbClr val="048AFF"/>
                </a:solidFill>
                <a:latin typeface="DM Sans Italics"/>
              </a:rPr>
              <a:t>Mongodb</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a:off x="-8344763" y="4270557"/>
            <a:ext cx="17894953" cy="17894953"/>
          </a:xfrm>
          <a:custGeom>
            <a:avLst/>
            <a:gdLst/>
            <a:ahLst/>
            <a:cxnLst/>
            <a:rect l="l" t="t" r="r" b="b"/>
            <a:pathLst>
              <a:path w="17894953" h="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24620" y="-1132633"/>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sp>
      <p:sp>
        <p:nvSpPr>
          <p:cNvPr id="5" name="Freeform 5"/>
          <p:cNvSpPr/>
          <p:nvPr/>
        </p:nvSpPr>
        <p:spPr>
          <a:xfrm>
            <a:off x="1663371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5"/>
            <a:stretch>
              <a:fillRect/>
            </a:stretch>
          </a:blipFill>
        </p:spPr>
      </p:sp>
      <p:sp>
        <p:nvSpPr>
          <p:cNvPr id="6" name="Freeform 6"/>
          <p:cNvSpPr/>
          <p:nvPr/>
        </p:nvSpPr>
        <p:spPr>
          <a:xfrm>
            <a:off x="-7676284" y="3425205"/>
            <a:ext cx="17894953" cy="17894953"/>
          </a:xfrm>
          <a:custGeom>
            <a:avLst/>
            <a:gdLst/>
            <a:ahLst/>
            <a:cxnLst/>
            <a:rect l="l" t="t" r="r" b="b"/>
            <a:pathLst>
              <a:path w="17894953" h="17894953">
                <a:moveTo>
                  <a:pt x="0" y="0"/>
                </a:moveTo>
                <a:lnTo>
                  <a:pt x="17894952" y="0"/>
                </a:lnTo>
                <a:lnTo>
                  <a:pt x="17894952" y="17894953"/>
                </a:lnTo>
                <a:lnTo>
                  <a:pt x="0" y="17894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4034757" y="1540680"/>
            <a:ext cx="10618197" cy="8081383"/>
          </a:xfrm>
          <a:custGeom>
            <a:avLst/>
            <a:gdLst/>
            <a:ahLst/>
            <a:cxnLst/>
            <a:rect l="l" t="t" r="r" b="b"/>
            <a:pathLst>
              <a:path w="10618197" h="8081383">
                <a:moveTo>
                  <a:pt x="0" y="0"/>
                </a:moveTo>
                <a:lnTo>
                  <a:pt x="10618196" y="0"/>
                </a:lnTo>
                <a:lnTo>
                  <a:pt x="10618196" y="8081383"/>
                </a:lnTo>
                <a:lnTo>
                  <a:pt x="0" y="8081383"/>
                </a:lnTo>
                <a:lnTo>
                  <a:pt x="0" y="0"/>
                </a:lnTo>
                <a:close/>
              </a:path>
            </a:pathLst>
          </a:custGeom>
          <a:blipFill>
            <a:blip r:embed="rId6"/>
            <a:stretch>
              <a:fillRect t="-3351" b="-3351"/>
            </a:stretch>
          </a:blipFill>
        </p:spPr>
      </p:sp>
      <p:sp>
        <p:nvSpPr>
          <p:cNvPr id="8" name="TextBox 8"/>
          <p:cNvSpPr txBox="1"/>
          <p:nvPr/>
        </p:nvSpPr>
        <p:spPr>
          <a:xfrm>
            <a:off x="7058938" y="415793"/>
            <a:ext cx="4155877" cy="1124887"/>
          </a:xfrm>
          <a:prstGeom prst="rect">
            <a:avLst/>
          </a:prstGeom>
        </p:spPr>
        <p:txBody>
          <a:bodyPr lIns="0" tIns="0" rIns="0" bIns="0" rtlCol="0" anchor="t">
            <a:spAutoFit/>
          </a:bodyPr>
          <a:lstStyle/>
          <a:p>
            <a:pPr algn="ctr">
              <a:lnSpc>
                <a:spcPts val="8922"/>
              </a:lnSpc>
              <a:spcBef>
                <a:spcPct val="0"/>
              </a:spcBef>
            </a:pPr>
            <a:r>
              <a:rPr lang="en-US" sz="7254">
                <a:solidFill>
                  <a:srgbClr val="FFFFFF"/>
                </a:solidFill>
                <a:latin typeface="DM Sans Italics"/>
              </a:rPr>
              <a:t>Flowchart</a:t>
            </a:r>
          </a:p>
        </p:txBody>
      </p:sp>
      <p:sp>
        <p:nvSpPr>
          <p:cNvPr id="9" name="Freeform 9"/>
          <p:cNvSpPr/>
          <p:nvPr/>
        </p:nvSpPr>
        <p:spPr>
          <a:xfrm rot="-6001244">
            <a:off x="15170470" y="-4314180"/>
            <a:ext cx="14243984" cy="12926415"/>
          </a:xfrm>
          <a:custGeom>
            <a:avLst/>
            <a:gdLst/>
            <a:ahLst/>
            <a:cxnLst/>
            <a:rect l="l" t="t" r="r" b="b"/>
            <a:pathLst>
              <a:path w="14243984" h="12926415">
                <a:moveTo>
                  <a:pt x="0" y="0"/>
                </a:moveTo>
                <a:lnTo>
                  <a:pt x="14243983" y="0"/>
                </a:lnTo>
                <a:lnTo>
                  <a:pt x="14243983" y="12926415"/>
                </a:lnTo>
                <a:lnTo>
                  <a:pt x="0" y="12926415"/>
                </a:lnTo>
                <a:lnTo>
                  <a:pt x="0" y="0"/>
                </a:lnTo>
                <a:close/>
              </a:path>
            </a:pathLst>
          </a:custGeom>
          <a:blipFill>
            <a:blip r:embed="rId7"/>
            <a:stretch>
              <a:fillRect/>
            </a:stretch>
          </a:blipFill>
        </p:spPr>
      </p:sp>
      <p:sp>
        <p:nvSpPr>
          <p:cNvPr id="10" name="Freeform 10"/>
          <p:cNvSpPr/>
          <p:nvPr/>
        </p:nvSpPr>
        <p:spPr>
          <a:xfrm>
            <a:off x="-1541218" y="7719009"/>
            <a:ext cx="3594774" cy="3078582"/>
          </a:xfrm>
          <a:custGeom>
            <a:avLst/>
            <a:gdLst/>
            <a:ahLst/>
            <a:cxnLst/>
            <a:rect l="l" t="t" r="r" b="b"/>
            <a:pathLst>
              <a:path w="3594774" h="3078582">
                <a:moveTo>
                  <a:pt x="0" y="0"/>
                </a:moveTo>
                <a:lnTo>
                  <a:pt x="3594775" y="0"/>
                </a:lnTo>
                <a:lnTo>
                  <a:pt x="3594775" y="3078582"/>
                </a:lnTo>
                <a:lnTo>
                  <a:pt x="0" y="3078582"/>
                </a:lnTo>
                <a:lnTo>
                  <a:pt x="0" y="0"/>
                </a:lnTo>
                <a:close/>
              </a:path>
            </a:pathLst>
          </a:custGeom>
          <a:blipFill>
            <a:blip r:embed="rId8"/>
            <a:stretch>
              <a:fillRect t="-8310" b="-8310"/>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a:off x="-2368424" y="7867652"/>
            <a:ext cx="5257108" cy="5250537"/>
          </a:xfrm>
          <a:custGeom>
            <a:avLst/>
            <a:gdLst/>
            <a:ahLst/>
            <a:cxnLst/>
            <a:rect l="l" t="t" r="r" b="b"/>
            <a:pathLst>
              <a:path w="5257108" h="5250537">
                <a:moveTo>
                  <a:pt x="0" y="0"/>
                </a:moveTo>
                <a:lnTo>
                  <a:pt x="5257108" y="0"/>
                </a:lnTo>
                <a:lnTo>
                  <a:pt x="5257108" y="5250536"/>
                </a:lnTo>
                <a:lnTo>
                  <a:pt x="0" y="5250536"/>
                </a:lnTo>
                <a:lnTo>
                  <a:pt x="0" y="0"/>
                </a:lnTo>
                <a:close/>
              </a:path>
            </a:pathLst>
          </a:custGeom>
          <a:blipFill>
            <a:blip r:embed="rId3"/>
            <a:stretch>
              <a:fillRect/>
            </a:stretch>
          </a:blipFill>
        </p:spPr>
      </p:sp>
      <p:sp>
        <p:nvSpPr>
          <p:cNvPr id="4" name="Freeform 4"/>
          <p:cNvSpPr/>
          <p:nvPr/>
        </p:nvSpPr>
        <p:spPr>
          <a:xfrm>
            <a:off x="15431023" y="-2171348"/>
            <a:ext cx="5257108" cy="5250537"/>
          </a:xfrm>
          <a:custGeom>
            <a:avLst/>
            <a:gdLst/>
            <a:ahLst/>
            <a:cxnLst/>
            <a:rect l="l" t="t" r="r" b="b"/>
            <a:pathLst>
              <a:path w="5257108" h="5250537">
                <a:moveTo>
                  <a:pt x="0" y="0"/>
                </a:moveTo>
                <a:lnTo>
                  <a:pt x="5257108" y="0"/>
                </a:lnTo>
                <a:lnTo>
                  <a:pt x="5257108" y="5250537"/>
                </a:lnTo>
                <a:lnTo>
                  <a:pt x="0" y="5250537"/>
                </a:lnTo>
                <a:lnTo>
                  <a:pt x="0" y="0"/>
                </a:lnTo>
                <a:close/>
              </a:path>
            </a:pathLst>
          </a:custGeom>
          <a:blipFill>
            <a:blip r:embed="rId3"/>
            <a:stretch>
              <a:fillRect/>
            </a:stretch>
          </a:blipFill>
        </p:spPr>
      </p:sp>
      <p:sp>
        <p:nvSpPr>
          <p:cNvPr id="5" name="Freeform 5"/>
          <p:cNvSpPr/>
          <p:nvPr/>
        </p:nvSpPr>
        <p:spPr>
          <a:xfrm>
            <a:off x="-1028700" y="-143539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6" name="Freeform 6"/>
          <p:cNvSpPr/>
          <p:nvPr/>
        </p:nvSpPr>
        <p:spPr>
          <a:xfrm>
            <a:off x="662073" y="1452712"/>
            <a:ext cx="16963854" cy="8493827"/>
          </a:xfrm>
          <a:custGeom>
            <a:avLst/>
            <a:gdLst/>
            <a:ahLst/>
            <a:cxnLst/>
            <a:rect l="l" t="t" r="r" b="b"/>
            <a:pathLst>
              <a:path w="16963854" h="8493827">
                <a:moveTo>
                  <a:pt x="0" y="0"/>
                </a:moveTo>
                <a:lnTo>
                  <a:pt x="16963854" y="0"/>
                </a:lnTo>
                <a:lnTo>
                  <a:pt x="16963854" y="8493827"/>
                </a:lnTo>
                <a:lnTo>
                  <a:pt x="0" y="8493827"/>
                </a:lnTo>
                <a:lnTo>
                  <a:pt x="0" y="0"/>
                </a:lnTo>
                <a:close/>
              </a:path>
            </a:pathLst>
          </a:custGeom>
          <a:blipFill>
            <a:blip r:embed="rId6"/>
            <a:stretch>
              <a:fillRect t="-3354" b="-3354"/>
            </a:stretch>
          </a:blipFill>
        </p:spPr>
      </p:sp>
      <p:sp>
        <p:nvSpPr>
          <p:cNvPr id="7" name="TextBox 7"/>
          <p:cNvSpPr txBox="1"/>
          <p:nvPr/>
        </p:nvSpPr>
        <p:spPr>
          <a:xfrm>
            <a:off x="4807001" y="358670"/>
            <a:ext cx="7160167" cy="925962"/>
          </a:xfrm>
          <a:prstGeom prst="rect">
            <a:avLst/>
          </a:prstGeom>
        </p:spPr>
        <p:txBody>
          <a:bodyPr lIns="0" tIns="0" rIns="0" bIns="0" rtlCol="0" anchor="t">
            <a:spAutoFit/>
          </a:bodyPr>
          <a:lstStyle/>
          <a:p>
            <a:pPr marL="0" lvl="0" indent="0" algn="ctr">
              <a:lnSpc>
                <a:spcPts val="7564"/>
              </a:lnSpc>
              <a:spcBef>
                <a:spcPct val="0"/>
              </a:spcBef>
            </a:pPr>
            <a:r>
              <a:rPr lang="en-US" sz="5441">
                <a:solidFill>
                  <a:srgbClr val="048AFF"/>
                </a:solidFill>
                <a:latin typeface="Now Bold"/>
              </a:rPr>
              <a:t>Working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grpSp>
        <p:nvGrpSpPr>
          <p:cNvPr id="3" name="Group 3"/>
          <p:cNvGrpSpPr/>
          <p:nvPr/>
        </p:nvGrpSpPr>
        <p:grpSpPr>
          <a:xfrm>
            <a:off x="0" y="4797527"/>
            <a:ext cx="18288000" cy="6124395"/>
            <a:chOff x="0" y="0"/>
            <a:chExt cx="4816593" cy="1613009"/>
          </a:xfrm>
        </p:grpSpPr>
        <p:sp>
          <p:nvSpPr>
            <p:cNvPr id="4" name="Freeform 4"/>
            <p:cNvSpPr/>
            <p:nvPr/>
          </p:nvSpPr>
          <p:spPr>
            <a:xfrm>
              <a:off x="0" y="0"/>
              <a:ext cx="4816592" cy="1613009"/>
            </a:xfrm>
            <a:custGeom>
              <a:avLst/>
              <a:gdLst/>
              <a:ahLst/>
              <a:cxnLst/>
              <a:rect l="l" t="t" r="r" b="b"/>
              <a:pathLst>
                <a:path w="4816592" h="1613009">
                  <a:moveTo>
                    <a:pt x="0" y="0"/>
                  </a:moveTo>
                  <a:lnTo>
                    <a:pt x="4816592" y="0"/>
                  </a:lnTo>
                  <a:lnTo>
                    <a:pt x="4816592" y="1613009"/>
                  </a:lnTo>
                  <a:lnTo>
                    <a:pt x="0" y="1613009"/>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5" name="TextBox 5"/>
            <p:cNvSpPr txBox="1"/>
            <p:nvPr/>
          </p:nvSpPr>
          <p:spPr>
            <a:xfrm>
              <a:off x="0" y="-9525"/>
              <a:ext cx="4816593" cy="1622534"/>
            </a:xfrm>
            <a:prstGeom prst="rect">
              <a:avLst/>
            </a:prstGeom>
          </p:spPr>
          <p:txBody>
            <a:bodyPr lIns="50800" tIns="50800" rIns="50800" bIns="50800" rtlCol="0" anchor="ctr"/>
            <a:lstStyle/>
            <a:p>
              <a:pPr algn="ctr">
                <a:lnSpc>
                  <a:spcPts val="3131"/>
                </a:lnSpc>
              </a:pPr>
              <a:endParaRPr/>
            </a:p>
          </p:txBody>
        </p:sp>
      </p:grpSp>
      <p:grpSp>
        <p:nvGrpSpPr>
          <p:cNvPr id="6" name="Group 6"/>
          <p:cNvGrpSpPr>
            <a:grpSpLocks noChangeAspect="1"/>
          </p:cNvGrpSpPr>
          <p:nvPr/>
        </p:nvGrpSpPr>
        <p:grpSpPr>
          <a:xfrm>
            <a:off x="1344666" y="3509328"/>
            <a:ext cx="2811488" cy="2811488"/>
            <a:chOff x="0" y="0"/>
            <a:chExt cx="6350000" cy="6350000"/>
          </a:xfrm>
        </p:grpSpPr>
        <p:sp>
          <p:nvSpPr>
            <p:cNvPr id="7" name="Freeform 7"/>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3"/>
              <a:stretch>
                <a:fillRect l="-25031" r="-25031"/>
              </a:stretch>
            </a:blipFill>
          </p:spPr>
        </p:sp>
        <p:sp>
          <p:nvSpPr>
            <p:cNvPr id="8" name="Freeform 8"/>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grpSp>
      <p:sp>
        <p:nvSpPr>
          <p:cNvPr id="9" name="AutoShape 9"/>
          <p:cNvSpPr/>
          <p:nvPr/>
        </p:nvSpPr>
        <p:spPr>
          <a:xfrm>
            <a:off x="4822223" y="5143500"/>
            <a:ext cx="0" cy="3893203"/>
          </a:xfrm>
          <a:prstGeom prst="line">
            <a:avLst/>
          </a:prstGeom>
          <a:ln w="76200" cap="rnd">
            <a:solidFill>
              <a:srgbClr val="04001E"/>
            </a:solidFill>
            <a:prstDash val="solid"/>
            <a:headEnd type="none" w="sm" len="sm"/>
            <a:tailEnd type="none" w="sm" len="sm"/>
          </a:ln>
        </p:spPr>
      </p:sp>
      <p:sp>
        <p:nvSpPr>
          <p:cNvPr id="10" name="TextBox 10"/>
          <p:cNvSpPr txBox="1"/>
          <p:nvPr/>
        </p:nvSpPr>
        <p:spPr>
          <a:xfrm>
            <a:off x="3346050" y="488376"/>
            <a:ext cx="10883558" cy="975873"/>
          </a:xfrm>
          <a:prstGeom prst="rect">
            <a:avLst/>
          </a:prstGeom>
        </p:spPr>
        <p:txBody>
          <a:bodyPr lIns="0" tIns="0" rIns="0" bIns="0" rtlCol="0" anchor="t">
            <a:spAutoFit/>
          </a:bodyPr>
          <a:lstStyle/>
          <a:p>
            <a:pPr marL="0" lvl="0" indent="0" algn="ctr">
              <a:lnSpc>
                <a:spcPts val="7981"/>
              </a:lnSpc>
              <a:spcBef>
                <a:spcPct val="0"/>
              </a:spcBef>
            </a:pPr>
            <a:r>
              <a:rPr lang="en-US" sz="5741">
                <a:solidFill>
                  <a:srgbClr val="048AFF"/>
                </a:solidFill>
                <a:latin typeface="Now Bold"/>
              </a:rPr>
              <a:t>Future Works</a:t>
            </a:r>
          </a:p>
        </p:txBody>
      </p:sp>
      <p:sp>
        <p:nvSpPr>
          <p:cNvPr id="11" name="TextBox 11"/>
          <p:cNvSpPr txBox="1"/>
          <p:nvPr/>
        </p:nvSpPr>
        <p:spPr>
          <a:xfrm>
            <a:off x="1344666" y="2034339"/>
            <a:ext cx="2811488" cy="927778"/>
          </a:xfrm>
          <a:prstGeom prst="rect">
            <a:avLst/>
          </a:prstGeom>
        </p:spPr>
        <p:txBody>
          <a:bodyPr lIns="0" tIns="0" rIns="0" bIns="0" rtlCol="0" anchor="t">
            <a:spAutoFit/>
          </a:bodyPr>
          <a:lstStyle/>
          <a:p>
            <a:pPr algn="ctr">
              <a:lnSpc>
                <a:spcPts val="3618"/>
              </a:lnSpc>
            </a:pPr>
            <a:r>
              <a:rPr lang="en-US" sz="2603">
                <a:solidFill>
                  <a:srgbClr val="B100E8"/>
                </a:solidFill>
                <a:latin typeface="Now Bold"/>
              </a:rPr>
              <a:t>User Review and Ratings</a:t>
            </a:r>
          </a:p>
        </p:txBody>
      </p:sp>
      <p:sp>
        <p:nvSpPr>
          <p:cNvPr id="12" name="TextBox 12"/>
          <p:cNvSpPr txBox="1"/>
          <p:nvPr/>
        </p:nvSpPr>
        <p:spPr>
          <a:xfrm>
            <a:off x="1028700" y="6606949"/>
            <a:ext cx="3542096" cy="3185412"/>
          </a:xfrm>
          <a:prstGeom prst="rect">
            <a:avLst/>
          </a:prstGeom>
        </p:spPr>
        <p:txBody>
          <a:bodyPr lIns="0" tIns="0" rIns="0" bIns="0" rtlCol="0" anchor="t">
            <a:spAutoFit/>
          </a:bodyPr>
          <a:lstStyle/>
          <a:p>
            <a:pPr algn="ctr">
              <a:lnSpc>
                <a:spcPts val="3610"/>
              </a:lnSpc>
            </a:pPr>
            <a:r>
              <a:rPr lang="en-US" sz="2473">
                <a:solidFill>
                  <a:srgbClr val="FFFFFF"/>
                </a:solidFill>
                <a:latin typeface="DM Sans"/>
              </a:rPr>
              <a:t>Implement a user review and rating system where users can provide feedback and ratings for properties they have booked or visited. </a:t>
            </a:r>
          </a:p>
        </p:txBody>
      </p:sp>
      <p:grpSp>
        <p:nvGrpSpPr>
          <p:cNvPr id="13" name="Group 13"/>
          <p:cNvGrpSpPr>
            <a:grpSpLocks noChangeAspect="1"/>
          </p:cNvGrpSpPr>
          <p:nvPr/>
        </p:nvGrpSpPr>
        <p:grpSpPr>
          <a:xfrm>
            <a:off x="5587406" y="3509328"/>
            <a:ext cx="2878546" cy="2878546"/>
            <a:chOff x="0" y="0"/>
            <a:chExt cx="6350000" cy="6350000"/>
          </a:xfrm>
        </p:grpSpPr>
        <p:sp>
          <p:nvSpPr>
            <p:cNvPr id="14" name="Freeform 14"/>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25031" r="-25031"/>
              </a:stretch>
            </a:blipFill>
          </p:spPr>
        </p:sp>
        <p:sp>
          <p:nvSpPr>
            <p:cNvPr id="15" name="Freeform 15"/>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grpSp>
      <p:sp>
        <p:nvSpPr>
          <p:cNvPr id="16" name="TextBox 16"/>
          <p:cNvSpPr txBox="1"/>
          <p:nvPr/>
        </p:nvSpPr>
        <p:spPr>
          <a:xfrm>
            <a:off x="5353850" y="6606949"/>
            <a:ext cx="3345658" cy="1849105"/>
          </a:xfrm>
          <a:prstGeom prst="rect">
            <a:avLst/>
          </a:prstGeom>
        </p:spPr>
        <p:txBody>
          <a:bodyPr lIns="0" tIns="0" rIns="0" bIns="0" rtlCol="0" anchor="t">
            <a:spAutoFit/>
          </a:bodyPr>
          <a:lstStyle/>
          <a:p>
            <a:pPr algn="ctr">
              <a:lnSpc>
                <a:spcPts val="3734"/>
              </a:lnSpc>
            </a:pPr>
            <a:r>
              <a:rPr lang="en-US" sz="2558">
                <a:solidFill>
                  <a:srgbClr val="FFFFFF"/>
                </a:solidFill>
                <a:latin typeface="DM Sans"/>
              </a:rPr>
              <a:t>Adding the Payment</a:t>
            </a:r>
          </a:p>
          <a:p>
            <a:pPr algn="ctr">
              <a:lnSpc>
                <a:spcPts val="3734"/>
              </a:lnSpc>
            </a:pPr>
            <a:r>
              <a:rPr lang="en-US" sz="2558">
                <a:solidFill>
                  <a:srgbClr val="FFFFFF"/>
                </a:solidFill>
                <a:latin typeface="DM Sans"/>
              </a:rPr>
              <a:t>help user in Securely doing the trasation of the property</a:t>
            </a:r>
          </a:p>
        </p:txBody>
      </p:sp>
      <p:sp>
        <p:nvSpPr>
          <p:cNvPr id="17" name="AutoShape 17"/>
          <p:cNvSpPr/>
          <p:nvPr/>
        </p:nvSpPr>
        <p:spPr>
          <a:xfrm>
            <a:off x="9220333" y="5143500"/>
            <a:ext cx="0" cy="3893203"/>
          </a:xfrm>
          <a:prstGeom prst="line">
            <a:avLst/>
          </a:prstGeom>
          <a:ln w="76200" cap="rnd">
            <a:solidFill>
              <a:srgbClr val="04001E"/>
            </a:solidFill>
            <a:prstDash val="solid"/>
            <a:headEnd type="none" w="sm" len="sm"/>
            <a:tailEnd type="none" w="sm" len="sm"/>
          </a:ln>
        </p:spPr>
      </p:sp>
      <p:grpSp>
        <p:nvGrpSpPr>
          <p:cNvPr id="18" name="Group 18"/>
          <p:cNvGrpSpPr>
            <a:grpSpLocks noChangeAspect="1"/>
          </p:cNvGrpSpPr>
          <p:nvPr/>
        </p:nvGrpSpPr>
        <p:grpSpPr>
          <a:xfrm>
            <a:off x="9985516" y="3509328"/>
            <a:ext cx="2878546" cy="2878546"/>
            <a:chOff x="0" y="0"/>
            <a:chExt cx="6350000" cy="6350000"/>
          </a:xfrm>
        </p:grpSpPr>
        <p:sp>
          <p:nvSpPr>
            <p:cNvPr id="19" name="Freeform 19"/>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5"/>
              <a:stretch>
                <a:fillRect l="-25031" r="-25031"/>
              </a:stretch>
            </a:blipFill>
          </p:spPr>
        </p:sp>
        <p:sp>
          <p:nvSpPr>
            <p:cNvPr id="20" name="Freeform 20"/>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grpSp>
      <p:sp>
        <p:nvSpPr>
          <p:cNvPr id="21" name="TextBox 21"/>
          <p:cNvSpPr txBox="1"/>
          <p:nvPr/>
        </p:nvSpPr>
        <p:spPr>
          <a:xfrm>
            <a:off x="9669550" y="6501036"/>
            <a:ext cx="3345658" cy="3249280"/>
          </a:xfrm>
          <a:prstGeom prst="rect">
            <a:avLst/>
          </a:prstGeom>
        </p:spPr>
        <p:txBody>
          <a:bodyPr lIns="0" tIns="0" rIns="0" bIns="0" rtlCol="0" anchor="t">
            <a:spAutoFit/>
          </a:bodyPr>
          <a:lstStyle/>
          <a:p>
            <a:pPr algn="ctr">
              <a:lnSpc>
                <a:spcPts val="3734"/>
              </a:lnSpc>
            </a:pPr>
            <a:r>
              <a:rPr lang="en-US" sz="2558">
                <a:solidFill>
                  <a:srgbClr val="FFFFFF"/>
                </a:solidFill>
                <a:latin typeface="DM Sans"/>
              </a:rPr>
              <a:t>Consider expanding the project by developing a dedicated mobile application for iOS and Android platforms. </a:t>
            </a:r>
          </a:p>
        </p:txBody>
      </p:sp>
      <p:sp>
        <p:nvSpPr>
          <p:cNvPr id="22" name="AutoShape 22"/>
          <p:cNvSpPr/>
          <p:nvPr/>
        </p:nvSpPr>
        <p:spPr>
          <a:xfrm>
            <a:off x="13464425" y="5143500"/>
            <a:ext cx="0" cy="3893203"/>
          </a:xfrm>
          <a:prstGeom prst="line">
            <a:avLst/>
          </a:prstGeom>
          <a:ln w="76200" cap="rnd">
            <a:solidFill>
              <a:srgbClr val="04001E"/>
            </a:solidFill>
            <a:prstDash val="solid"/>
            <a:headEnd type="none" w="sm" len="sm"/>
            <a:tailEnd type="none" w="sm" len="sm"/>
          </a:ln>
        </p:spPr>
      </p:sp>
      <p:grpSp>
        <p:nvGrpSpPr>
          <p:cNvPr id="23" name="Group 23"/>
          <p:cNvGrpSpPr>
            <a:grpSpLocks noChangeAspect="1"/>
          </p:cNvGrpSpPr>
          <p:nvPr/>
        </p:nvGrpSpPr>
        <p:grpSpPr>
          <a:xfrm>
            <a:off x="14131175" y="3410895"/>
            <a:ext cx="2976979" cy="2976979"/>
            <a:chOff x="0" y="0"/>
            <a:chExt cx="6350000" cy="6350000"/>
          </a:xfrm>
        </p:grpSpPr>
        <p:sp>
          <p:nvSpPr>
            <p:cNvPr id="24" name="Freeform 24"/>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6"/>
              <a:stretch>
                <a:fillRect l="-25031" r="-25031"/>
              </a:stretch>
            </a:blipFill>
          </p:spPr>
        </p:sp>
        <p:sp>
          <p:nvSpPr>
            <p:cNvPr id="25" name="Freeform 25"/>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grpSp>
      <p:sp>
        <p:nvSpPr>
          <p:cNvPr id="26" name="TextBox 26"/>
          <p:cNvSpPr txBox="1"/>
          <p:nvPr/>
        </p:nvSpPr>
        <p:spPr>
          <a:xfrm>
            <a:off x="13913642" y="6501036"/>
            <a:ext cx="3345658" cy="3249280"/>
          </a:xfrm>
          <a:prstGeom prst="rect">
            <a:avLst/>
          </a:prstGeom>
        </p:spPr>
        <p:txBody>
          <a:bodyPr lIns="0" tIns="0" rIns="0" bIns="0" rtlCol="0" anchor="t">
            <a:spAutoFit/>
          </a:bodyPr>
          <a:lstStyle/>
          <a:p>
            <a:pPr algn="ctr">
              <a:lnSpc>
                <a:spcPts val="3734"/>
              </a:lnSpc>
            </a:pPr>
            <a:r>
              <a:rPr lang="en-US" sz="2558">
                <a:solidFill>
                  <a:srgbClr val="FFFFFF"/>
                </a:solidFill>
                <a:latin typeface="DM Sans"/>
              </a:rPr>
              <a:t>Integrate social media sharing capabilities, allowing users to easily share properties or their booking experiences on social platforms. </a:t>
            </a:r>
          </a:p>
        </p:txBody>
      </p:sp>
      <p:sp>
        <p:nvSpPr>
          <p:cNvPr id="27" name="TextBox 27"/>
          <p:cNvSpPr txBox="1"/>
          <p:nvPr/>
        </p:nvSpPr>
        <p:spPr>
          <a:xfrm>
            <a:off x="5805610" y="1959773"/>
            <a:ext cx="2277319" cy="1329195"/>
          </a:xfrm>
          <a:prstGeom prst="rect">
            <a:avLst/>
          </a:prstGeom>
        </p:spPr>
        <p:txBody>
          <a:bodyPr lIns="0" tIns="0" rIns="0" bIns="0" rtlCol="0" anchor="t">
            <a:spAutoFit/>
          </a:bodyPr>
          <a:lstStyle/>
          <a:p>
            <a:pPr algn="ctr">
              <a:lnSpc>
                <a:spcPts val="3540"/>
              </a:lnSpc>
            </a:pPr>
            <a:r>
              <a:rPr lang="en-US" sz="2546">
                <a:solidFill>
                  <a:srgbClr val="B100E8"/>
                </a:solidFill>
                <a:latin typeface="Now Bold"/>
              </a:rPr>
              <a:t>Payment Gateway Integration</a:t>
            </a:r>
          </a:p>
        </p:txBody>
      </p:sp>
      <p:sp>
        <p:nvSpPr>
          <p:cNvPr id="28" name="TextBox 28"/>
          <p:cNvSpPr txBox="1"/>
          <p:nvPr/>
        </p:nvSpPr>
        <p:spPr>
          <a:xfrm>
            <a:off x="10286129" y="1895988"/>
            <a:ext cx="2577932" cy="1329195"/>
          </a:xfrm>
          <a:prstGeom prst="rect">
            <a:avLst/>
          </a:prstGeom>
        </p:spPr>
        <p:txBody>
          <a:bodyPr lIns="0" tIns="0" rIns="0" bIns="0" rtlCol="0" anchor="t">
            <a:spAutoFit/>
          </a:bodyPr>
          <a:lstStyle/>
          <a:p>
            <a:pPr algn="ctr">
              <a:lnSpc>
                <a:spcPts val="3540"/>
              </a:lnSpc>
            </a:pPr>
            <a:r>
              <a:rPr lang="en-US" sz="2546">
                <a:solidFill>
                  <a:srgbClr val="B100E8"/>
                </a:solidFill>
                <a:latin typeface="Now Bold"/>
              </a:rPr>
              <a:t>Mobile  Application Developemnt</a:t>
            </a:r>
          </a:p>
        </p:txBody>
      </p:sp>
      <p:sp>
        <p:nvSpPr>
          <p:cNvPr id="29" name="TextBox 29"/>
          <p:cNvSpPr txBox="1"/>
          <p:nvPr/>
        </p:nvSpPr>
        <p:spPr>
          <a:xfrm>
            <a:off x="14229608" y="1895988"/>
            <a:ext cx="2277319" cy="881520"/>
          </a:xfrm>
          <a:prstGeom prst="rect">
            <a:avLst/>
          </a:prstGeom>
        </p:spPr>
        <p:txBody>
          <a:bodyPr lIns="0" tIns="0" rIns="0" bIns="0" rtlCol="0" anchor="t">
            <a:spAutoFit/>
          </a:bodyPr>
          <a:lstStyle/>
          <a:p>
            <a:pPr algn="ctr">
              <a:lnSpc>
                <a:spcPts val="3540"/>
              </a:lnSpc>
            </a:pPr>
            <a:r>
              <a:rPr lang="en-US" sz="2546">
                <a:solidFill>
                  <a:srgbClr val="B100E8"/>
                </a:solidFill>
                <a:latin typeface="Now Bold"/>
              </a:rPr>
              <a:t>Social Media   Integration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265</Words>
  <Application>Microsoft Office PowerPoint</Application>
  <PresentationFormat>Custom</PresentationFormat>
  <Paragraphs>46</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Now Bold</vt:lpstr>
      <vt:lpstr>Arial</vt:lpstr>
      <vt:lpstr>Calibri</vt:lpstr>
      <vt:lpstr>DM Sans Bold Italics</vt:lpstr>
      <vt:lpstr>DM Sans</vt:lpstr>
      <vt:lpstr>DM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Homyz Website</dc:title>
  <cp:lastModifiedBy>Roshan Bhagtani</cp:lastModifiedBy>
  <cp:revision>2</cp:revision>
  <dcterms:created xsi:type="dcterms:W3CDTF">2006-08-16T00:00:00Z</dcterms:created>
  <dcterms:modified xsi:type="dcterms:W3CDTF">2024-10-14T13:56:01Z</dcterms:modified>
  <dc:identifier>DAF2Rihxj8Y</dc:identifier>
</cp:coreProperties>
</file>